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4"/>
    <p:sldMasterId id="2147483698" r:id="rId5"/>
    <p:sldMasterId id="2147483702" r:id="rId6"/>
    <p:sldMasterId id="2147483700" r:id="rId7"/>
    <p:sldMasterId id="2147483678" r:id="rId8"/>
    <p:sldMasterId id="2147483690" r:id="rId9"/>
    <p:sldMasterId id="2147483692" r:id="rId10"/>
    <p:sldMasterId id="2147483694" r:id="rId11"/>
    <p:sldMasterId id="2147483696" r:id="rId12"/>
  </p:sldMasterIdLst>
  <p:notesMasterIdLst>
    <p:notesMasterId r:id="rId57"/>
  </p:notesMasterIdLst>
  <p:sldIdLst>
    <p:sldId id="287" r:id="rId13"/>
    <p:sldId id="284" r:id="rId14"/>
    <p:sldId id="297" r:id="rId15"/>
    <p:sldId id="300" r:id="rId16"/>
    <p:sldId id="301" r:id="rId17"/>
    <p:sldId id="298" r:id="rId18"/>
    <p:sldId id="314" r:id="rId19"/>
    <p:sldId id="292" r:id="rId20"/>
    <p:sldId id="302" r:id="rId21"/>
    <p:sldId id="303" r:id="rId22"/>
    <p:sldId id="336" r:id="rId23"/>
    <p:sldId id="304" r:id="rId24"/>
    <p:sldId id="305" r:id="rId25"/>
    <p:sldId id="315" r:id="rId26"/>
    <p:sldId id="309" r:id="rId27"/>
    <p:sldId id="312" r:id="rId28"/>
    <p:sldId id="311" r:id="rId29"/>
    <p:sldId id="310" r:id="rId30"/>
    <p:sldId id="313" r:id="rId31"/>
    <p:sldId id="308" r:id="rId32"/>
    <p:sldId id="320" r:id="rId33"/>
    <p:sldId id="307" r:id="rId34"/>
    <p:sldId id="293" r:id="rId35"/>
    <p:sldId id="319" r:id="rId36"/>
    <p:sldId id="316" r:id="rId37"/>
    <p:sldId id="317" r:id="rId38"/>
    <p:sldId id="337" r:id="rId39"/>
    <p:sldId id="335" r:id="rId40"/>
    <p:sldId id="321" r:id="rId41"/>
    <p:sldId id="338" r:id="rId42"/>
    <p:sldId id="339" r:id="rId43"/>
    <p:sldId id="294" r:id="rId44"/>
    <p:sldId id="324" r:id="rId45"/>
    <p:sldId id="325" r:id="rId46"/>
    <p:sldId id="326" r:id="rId47"/>
    <p:sldId id="327" r:id="rId48"/>
    <p:sldId id="295" r:id="rId49"/>
    <p:sldId id="328" r:id="rId50"/>
    <p:sldId id="329" r:id="rId51"/>
    <p:sldId id="330" r:id="rId52"/>
    <p:sldId id="332" r:id="rId53"/>
    <p:sldId id="333" r:id="rId54"/>
    <p:sldId id="331" r:id="rId55"/>
    <p:sldId id="28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66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475DB0-3E6D-814E-9462-0D9F00A5153F}" v="13" dt="2019-07-15T16:48:50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357" autoAdjust="0"/>
  </p:normalViewPr>
  <p:slideViewPr>
    <p:cSldViewPr snapToGrid="0">
      <p:cViewPr>
        <p:scale>
          <a:sx n="98" d="100"/>
          <a:sy n="98" d="100"/>
        </p:scale>
        <p:origin x="201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la Hackett" userId="5f1fb201-b3f3-422b-8f95-fc153eee4fb5" providerId="ADAL" clId="{FD475DB0-3E6D-814E-9462-0D9F00A5153F}"/>
    <pc:docChg chg="custSel modSld modMainMaster">
      <pc:chgData name="Kayla Hackett" userId="5f1fb201-b3f3-422b-8f95-fc153eee4fb5" providerId="ADAL" clId="{FD475DB0-3E6D-814E-9462-0D9F00A5153F}" dt="2019-07-15T16:48:50.661" v="67" actId="18331"/>
      <pc:docMkLst>
        <pc:docMk/>
      </pc:docMkLst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92925991" sldId="257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407972071" sldId="259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423182391" sldId="260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402216530" sldId="261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113937808" sldId="262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48351565" sldId="263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982310072" sldId="264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048977225" sldId="265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32115029" sldId="266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248970220" sldId="267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127077360" sldId="268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093520380" sldId="269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4273025722" sldId="270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757722083" sldId="271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52247725" sldId="272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880756087" sldId="273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279620180" sldId="274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781158226" sldId="275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840165506" sldId="276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499682432" sldId="277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921170399" sldId="278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02107209" sldId="279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569941340" sldId="280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3348494342" sldId="281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249445924" sldId="282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959090732" sldId="283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847952430" sldId="284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2688039305" sldId="285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818959902" sldId="286"/>
        </pc:sldMkLst>
      </pc:sldChg>
      <pc:sldChg chg="setBg">
        <pc:chgData name="Kayla Hackett" userId="5f1fb201-b3f3-422b-8f95-fc153eee4fb5" providerId="ADAL" clId="{FD475DB0-3E6D-814E-9462-0D9F00A5153F}" dt="2019-07-15T16:48:50.661" v="67" actId="18331"/>
        <pc:sldMkLst>
          <pc:docMk/>
          <pc:sldMk cId="1856077590" sldId="287"/>
        </pc:sldMkLst>
      </pc:sldChg>
      <pc:sldMasterChg chg="modSp 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1482585956" sldId="2147483662"/>
        </pc:sldMasterMkLst>
        <pc:picChg chg="mod">
          <ac:chgData name="Kayla Hackett" userId="5f1fb201-b3f3-422b-8f95-fc153eee4fb5" providerId="ADAL" clId="{FD475DB0-3E6D-814E-9462-0D9F00A5153F}" dt="2019-07-15T16:46:02.262" v="63" actId="18331"/>
          <ac:picMkLst>
            <pc:docMk/>
            <pc:sldMasterMk cId="1482585956" sldId="2147483662"/>
            <ac:picMk id="10" creationId="{C049E139-0A8B-4F45-8760-999B2228E328}"/>
          </ac:picMkLst>
        </pc:pic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332975683" sldId="2147483663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4040905969" sldId="2147483666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1681672834" sldId="2147483667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673347788" sldId="2147483668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360408741" sldId="2147483669"/>
          </pc:sldLayoutMkLst>
        </pc:sldLayoutChg>
        <pc:sldLayoutChg chg="addSp delSp modSp 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3570678795" sldId="2147483670"/>
          </pc:sldLayoutMkLst>
          <pc:picChg chg="add mod">
            <ac:chgData name="Kayla Hackett" userId="5f1fb201-b3f3-422b-8f95-fc153eee4fb5" providerId="ADAL" clId="{FD475DB0-3E6D-814E-9462-0D9F00A5153F}" dt="2019-07-15T16:41:30.949" v="61" actId="1038"/>
            <ac:picMkLst>
              <pc:docMk/>
              <pc:sldMasterMk cId="1482585956" sldId="2147483662"/>
              <pc:sldLayoutMk cId="3570678795" sldId="2147483670"/>
              <ac:picMk id="3" creationId="{AB978044-3556-4143-A544-465E4D87EF04}"/>
            </ac:picMkLst>
          </pc:picChg>
          <pc:picChg chg="del mod">
            <ac:chgData name="Kayla Hackett" userId="5f1fb201-b3f3-422b-8f95-fc153eee4fb5" providerId="ADAL" clId="{FD475DB0-3E6D-814E-9462-0D9F00A5153F}" dt="2019-07-15T16:41:20.226" v="36" actId="478"/>
            <ac:picMkLst>
              <pc:docMk/>
              <pc:sldMasterMk cId="1482585956" sldId="2147483662"/>
              <pc:sldLayoutMk cId="3570678795" sldId="2147483670"/>
              <ac:picMk id="11" creationId="{46D83F3A-03DD-1C43-8A8A-231FFCAB5EBB}"/>
            </ac:picMkLst>
          </pc:picChg>
        </pc:sldLayoutChg>
        <pc:sldLayoutChg chg="modSp 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505983575" sldId="2147483671"/>
          </pc:sldLayoutMkLst>
          <pc:picChg chg="mod">
            <ac:chgData name="Kayla Hackett" userId="5f1fb201-b3f3-422b-8f95-fc153eee4fb5" providerId="ADAL" clId="{FD475DB0-3E6D-814E-9462-0D9F00A5153F}" dt="2019-07-15T16:46:20.752" v="64" actId="18331"/>
            <ac:picMkLst>
              <pc:docMk/>
              <pc:sldMasterMk cId="1482585956" sldId="2147483662"/>
              <pc:sldLayoutMk cId="2505983575" sldId="2147483671"/>
              <ac:picMk id="10" creationId="{9CF77D52-D306-684B-BC42-75D311DC4895}"/>
            </ac:picMkLst>
          </pc:picChg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70855261" sldId="2147483672"/>
          </pc:sldLayoutMkLst>
        </pc:sldLayoutChg>
        <pc:sldLayoutChg chg="modSp 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979640940" sldId="2147483673"/>
          </pc:sldLayoutMkLst>
          <pc:picChg chg="mod">
            <ac:chgData name="Kayla Hackett" userId="5f1fb201-b3f3-422b-8f95-fc153eee4fb5" providerId="ADAL" clId="{FD475DB0-3E6D-814E-9462-0D9F00A5153F}" dt="2019-07-15T16:46:45.313" v="65" actId="18331"/>
            <ac:picMkLst>
              <pc:docMk/>
              <pc:sldMasterMk cId="1482585956" sldId="2147483662"/>
              <pc:sldLayoutMk cId="2979640940" sldId="2147483673"/>
              <ac:picMk id="72" creationId="{FAE74B9F-F9FE-5C4F-87EA-E20CE70BB7B0}"/>
            </ac:picMkLst>
          </pc:picChg>
        </pc:sldLayoutChg>
        <pc:sldLayoutChg chg="modSp 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310881452" sldId="2147483674"/>
          </pc:sldLayoutMkLst>
          <pc:picChg chg="mod">
            <ac:chgData name="Kayla Hackett" userId="5f1fb201-b3f3-422b-8f95-fc153eee4fb5" providerId="ADAL" clId="{FD475DB0-3E6D-814E-9462-0D9F00A5153F}" dt="2019-07-15T16:46:58.657" v="66" actId="18331"/>
            <ac:picMkLst>
              <pc:docMk/>
              <pc:sldMasterMk cId="1482585956" sldId="2147483662"/>
              <pc:sldLayoutMk cId="310881452" sldId="2147483674"/>
              <ac:picMk id="6" creationId="{69A6EE22-6804-DF4F-817C-F9333BB63C82}"/>
            </ac:picMkLst>
          </pc:picChg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482585956" sldId="2147483662"/>
            <pc:sldLayoutMk cId="2972684752" sldId="2147483675"/>
          </pc:sldLayoutMkLst>
        </pc:sldLayoutChg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3034787781" sldId="2147483678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1941382096" sldId="2147483679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3848013039" sldId="2147483680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1237634910" sldId="2147483681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915330634" sldId="2147483682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3914302659" sldId="2147483683"/>
          </pc:sldLayoutMkLst>
        </pc:sldLayoutChg>
        <pc:sldLayoutChg chg="modSp 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3959486861" sldId="2147483684"/>
          </pc:sldLayoutMkLst>
          <pc:picChg chg="mod">
            <ac:chgData name="Kayla Hackett" userId="5f1fb201-b3f3-422b-8f95-fc153eee4fb5" providerId="ADAL" clId="{FD475DB0-3E6D-814E-9462-0D9F00A5153F}" dt="2019-07-15T16:48:50.661" v="67" actId="18331"/>
            <ac:picMkLst>
              <pc:docMk/>
              <pc:sldMasterMk cId="3034787781" sldId="2147483678"/>
              <pc:sldLayoutMk cId="3959486861" sldId="2147483684"/>
              <ac:picMk id="10" creationId="{08541D53-A7A1-604C-8D5E-9051C421ADB0}"/>
            </ac:picMkLst>
          </pc:picChg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3291060324" sldId="2147483685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4050881630" sldId="2147483686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2261494865" sldId="2147483687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596870768" sldId="2147483688"/>
          </pc:sldLayoutMkLst>
        </pc:sldLayout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034787781" sldId="2147483678"/>
            <pc:sldLayoutMk cId="1422667426" sldId="2147483689"/>
          </pc:sldLayoutMkLst>
        </pc:sldLayoutChg>
      </pc:sldMasterChg>
      <pc:sldMasterChg chg="setBg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1075696634" sldId="2147483690"/>
        </pc:sldMasterMkLst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2162405330" sldId="2147483692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2162405330" sldId="2147483692"/>
            <pc:sldLayoutMk cId="2804408339" sldId="2147483693"/>
          </pc:sldLayoutMkLst>
        </pc:sldLayoutChg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1074822466" sldId="2147483694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074822466" sldId="2147483694"/>
            <pc:sldLayoutMk cId="3862092445" sldId="2147483695"/>
          </pc:sldLayoutMkLst>
        </pc:sldLayoutChg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632918961" sldId="2147483696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632918961" sldId="2147483696"/>
            <pc:sldLayoutMk cId="531365827" sldId="2147483697"/>
          </pc:sldLayoutMkLst>
        </pc:sldLayoutChg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713607405" sldId="2147483698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713607405" sldId="2147483698"/>
            <pc:sldLayoutMk cId="239414662" sldId="2147483699"/>
          </pc:sldLayoutMkLst>
        </pc:sldLayoutChg>
      </pc:sldMasterChg>
      <pc:sldMasterChg chg="addSp delSp 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3634089682" sldId="2147483700"/>
        </pc:sldMasterMkLst>
        <pc:picChg chg="del">
          <ac:chgData name="Kayla Hackett" userId="5f1fb201-b3f3-422b-8f95-fc153eee4fb5" providerId="ADAL" clId="{FD475DB0-3E6D-814E-9462-0D9F00A5153F}" dt="2019-07-09T17:25:58.991" v="0" actId="478"/>
          <ac:picMkLst>
            <pc:docMk/>
            <pc:sldMasterMk cId="3634089682" sldId="2147483700"/>
            <ac:picMk id="3" creationId="{83B864D8-0D23-474C-9BCE-A70285FEFE6A}"/>
          </ac:picMkLst>
        </pc:pic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4" creationId="{36B349DC-AD74-4F44-B1BB-91F95AADFE30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5" creationId="{36A3FC0A-2FBA-9743-9B48-44080116239B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7" creationId="{416111BA-1E22-5347-8BB6-6D15FC3268ED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8" creationId="{1BBAE187-E1B0-3249-8C8B-26C0A942A8C6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9" creationId="{750DAB6D-2A85-0F47-9B7B-FDA96188F693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10" creationId="{36998CED-B18D-9845-8281-5E19E15192FA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11" creationId="{2D66B843-3080-A944-AAAC-5792B0EEFEED}"/>
          </ac:cxnSpMkLst>
        </pc:cxnChg>
        <pc:cxnChg chg="add">
          <ac:chgData name="Kayla Hackett" userId="5f1fb201-b3f3-422b-8f95-fc153eee4fb5" providerId="ADAL" clId="{FD475DB0-3E6D-814E-9462-0D9F00A5153F}" dt="2019-07-09T17:26:00.532" v="1"/>
          <ac:cxnSpMkLst>
            <pc:docMk/>
            <pc:sldMasterMk cId="3634089682" sldId="2147483700"/>
            <ac:cxnSpMk id="12" creationId="{E064DC0C-D562-C549-B983-B83E7EA2936C}"/>
          </ac:cxnSpMkLst>
        </pc:cxnChg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3634089682" sldId="2147483700"/>
            <pc:sldLayoutMk cId="3406405339" sldId="2147483701"/>
          </pc:sldLayoutMkLst>
        </pc:sldLayoutChg>
      </pc:sldMasterChg>
      <pc:sldMasterChg chg="setBg modSldLayout">
        <pc:chgData name="Kayla Hackett" userId="5f1fb201-b3f3-422b-8f95-fc153eee4fb5" providerId="ADAL" clId="{FD475DB0-3E6D-814E-9462-0D9F00A5153F}" dt="2019-07-15T16:48:50.661" v="67" actId="18331"/>
        <pc:sldMasterMkLst>
          <pc:docMk/>
          <pc:sldMasterMk cId="1934690105" sldId="2147483702"/>
        </pc:sldMasterMkLst>
        <pc:sldLayoutChg chg="setBg">
          <pc:chgData name="Kayla Hackett" userId="5f1fb201-b3f3-422b-8f95-fc153eee4fb5" providerId="ADAL" clId="{FD475DB0-3E6D-814E-9462-0D9F00A5153F}" dt="2019-07-15T16:48:50.661" v="67" actId="18331"/>
          <pc:sldLayoutMkLst>
            <pc:docMk/>
            <pc:sldMasterMk cId="1934690105" sldId="2147483702"/>
            <pc:sldLayoutMk cId="1310029815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7A73-996D-544B-8419-9C1C06201CCC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64E3D-ED02-1549-A579-5CD71824A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48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deciding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4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one tomorrow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1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constraints – Collections just wants a number up right now</a:t>
            </a:r>
          </a:p>
          <a:p>
            <a:endParaRPr lang="en-US" dirty="0"/>
          </a:p>
          <a:p>
            <a:r>
              <a:rPr lang="en-US" dirty="0"/>
              <a:t>Typically nested CV is used for timeseries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9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an existing timeseries model was up, it needed to be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product and collection types may have different patterns/structure behind them, so we will train 4 models separately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We will cache the predictions for the month to 1) save loading time on the dashboards and so 2) collection team can set fixed monthly goals.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We will deliver this via shiny dashboards so it updates </a:t>
            </a:r>
            <a:r>
              <a:rPr lang="en-US" dirty="0" err="1"/>
              <a:t>realtime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Airflow will auto run python script at beginning of each month so predictions stay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number of changepoints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6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Seasonal effects are larger as the trend increases. Spikes in Feb. Definite weekly seasonality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3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both take a dip around holiday season. Weekly seasonality is present, but hard to distinguish year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8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Without tuning, fit appears pretty good. However, some are systematically underestimating the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4E3D-ED02-1549-A579-5CD71824AB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7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/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8" y="1747848"/>
            <a:ext cx="8305800" cy="419573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 or Other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3EAEC1D-93F1-D543-BE12-24966CED4EC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6EE22-6804-DF4F-817C-F9333BB63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549" y="2223633"/>
            <a:ext cx="8623004" cy="2948691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F98720A-1A41-6C4C-AC39-A0D21ECA6B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6144" y="4309055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DB73483-4242-544D-A5C8-336820724C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3893" y="3981148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76EF94F-1262-B542-A633-663EF2451B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82293" y="3873121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B54A584-36F2-F146-A2B1-3AD1789CE60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90042" y="3545214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18D8217-C8BC-F040-9D1C-F8EF9BF76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19707" y="3469085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B0635DA5-67E8-5C4F-9FB3-D6C3B4AC1D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27456" y="3141178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91D9846-8272-A943-BE07-1A28ED6F6E2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178386" y="3043783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ABE2433-4CC6-824B-B048-3114BB610B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86135" y="2715876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663D1BF-66DB-3E44-B8F3-7DC878AD8AC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815800" y="2618481"/>
            <a:ext cx="194542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4BDFED6-D452-7142-9280-8E753EAD34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23549" y="2290574"/>
            <a:ext cx="194542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Content Placeholder 5">
            <a:extLst>
              <a:ext uri="{FF2B5EF4-FFF2-40B4-BE49-F238E27FC236}">
                <a16:creationId xmlns:a16="http://schemas.microsoft.com/office/drawing/2014/main" id="{D9BFEDD2-698D-8245-9BCA-A4879CA9966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DEDE21-52E7-124F-A244-027F30D776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244" y="2997157"/>
            <a:ext cx="8580474" cy="122367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E19DEF2-2323-014F-9D05-2D7CA6F3746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93739" y="3380380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B1A9303-8113-A24A-A6AC-2B4D2C6A53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1488" y="3052473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0C9BD8-1307-2D42-810A-B332FDB8BDB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339497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DDFEDD8-4CD1-9547-98C1-BFA954665F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47246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59B8133-F7BF-8D42-B79E-0ED644B147E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76911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277FEC6-93C9-B741-878B-4F6A9B7B4D6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84660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169BCD9-6DD4-B447-A488-A081F5D9A7D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635590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827BEA4-F82D-894F-8577-A0052C487BB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643339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1F76BDE-1A3D-D04D-BBAF-134F321FE18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04902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AEBA585-579B-3040-9149-1B717EA9FF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2651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B347FE84-1B84-CC49-B1B1-344A9E1565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84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27F19-E7D2-1148-B26D-C97FEF0B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2650067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rgbClr val="8DC63F"/>
                </a:solidFill>
              </a:defRPr>
            </a:lvl1pPr>
          </a:lstStyle>
          <a:p>
            <a:r>
              <a:rPr lang="en-US"/>
              <a:t>SECTION 1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07351A-C3EC-D64C-9A1F-6676D3302B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363" y="3958697"/>
            <a:ext cx="8305800" cy="1379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SAMPLE HEADLINE</a:t>
            </a:r>
          </a:p>
        </p:txBody>
      </p:sp>
    </p:spTree>
    <p:extLst>
      <p:ext uri="{BB962C8B-B14F-4D97-AF65-F5344CB8AC3E}">
        <p14:creationId xmlns:p14="http://schemas.microsoft.com/office/powerpoint/2010/main" val="239414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_2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E74204-AE78-8146-AD40-32374E45F8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363" y="2964690"/>
            <a:ext cx="7942669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cap="all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96701C-786A-1D4E-8298-4AAFCDDC79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363" y="3958698"/>
            <a:ext cx="7942669" cy="1020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i="0" cap="all" baseline="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SAMPLE Subhead</a:t>
            </a:r>
          </a:p>
        </p:txBody>
      </p:sp>
    </p:spTree>
    <p:extLst>
      <p:ext uri="{BB962C8B-B14F-4D97-AF65-F5344CB8AC3E}">
        <p14:creationId xmlns:p14="http://schemas.microsoft.com/office/powerpoint/2010/main" val="131002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405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/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8" y="1747848"/>
            <a:ext cx="8305800" cy="419573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 or Other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EA79C35-AD61-1244-98EF-20DE4EF2D26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2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2874" y="553906"/>
            <a:ext cx="3786968" cy="53896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ABF5F58-B963-1B4C-B6B5-807B5F01BC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1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 Pictur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2874" y="553907"/>
            <a:ext cx="3786968" cy="2550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4BC0CBB5-D666-934B-A4BA-442BC2AC37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2874" y="3403433"/>
            <a:ext cx="3786968" cy="2550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88E299-C463-6E41-89E5-7743D511C87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4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2755" y="1288369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4BC0CBB5-D666-934B-A4BA-442BC2AC37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52755" y="3808282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4680712F-D3CA-A948-BA92-1E77BB405A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3387" y="1288369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D39174F1-EBA6-694B-AE16-035E8A3DB60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3387" y="3808282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026698-D431-114B-A318-E2D1F505E426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C84C5CB-BF18-D145-B596-9638C03B161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30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Descript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7" y="1211274"/>
            <a:ext cx="504237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F7145D-655A-E147-B191-037023F971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76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F2E7-5D07-154A-BFB7-5B993435AA68}"/>
              </a:ext>
            </a:extLst>
          </p:cNvPr>
          <p:cNvCxnSpPr>
            <a:cxnSpLocks/>
          </p:cNvCxnSpPr>
          <p:nvPr userDrawn="1"/>
        </p:nvCxnSpPr>
        <p:spPr>
          <a:xfrm>
            <a:off x="663188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3304F1B-48B8-E240-9C22-C85CCBF5BFC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26102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52EE4C55-FB16-1E4A-8F7E-48210D2904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95197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91658EE-1880-5444-B7D5-1CCC004626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4292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5EAE-02DC-154A-A1BF-DEABF50C916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388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64D742C-343C-E84A-A049-F8AE0F439CD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581165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0"/>
              <a:t>Title/Name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6D43E4-E57F-2F4F-9822-121AC8D3FBD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697045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1681EF7-F5F6-934A-A0FC-806B7B3DF24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834190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30F23B-D829-2A47-ABFF-889FA527609E}"/>
              </a:ext>
            </a:extLst>
          </p:cNvPr>
          <p:cNvCxnSpPr>
            <a:cxnSpLocks/>
          </p:cNvCxnSpPr>
          <p:nvPr userDrawn="1"/>
        </p:nvCxnSpPr>
        <p:spPr>
          <a:xfrm flipV="1">
            <a:off x="4586602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963CC9-15ED-CF4F-B91D-CA20C7A3B19A}"/>
              </a:ext>
            </a:extLst>
          </p:cNvPr>
          <p:cNvCxnSpPr>
            <a:cxnSpLocks/>
          </p:cNvCxnSpPr>
          <p:nvPr userDrawn="1"/>
        </p:nvCxnSpPr>
        <p:spPr>
          <a:xfrm flipV="1">
            <a:off x="2460090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FB2D63-7EC3-7C49-89CA-05293383990F}"/>
              </a:ext>
            </a:extLst>
          </p:cNvPr>
          <p:cNvCxnSpPr>
            <a:cxnSpLocks/>
          </p:cNvCxnSpPr>
          <p:nvPr userDrawn="1"/>
        </p:nvCxnSpPr>
        <p:spPr>
          <a:xfrm flipV="1">
            <a:off x="6702482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2389AD-F6DB-1143-B101-BB8366FF174B}"/>
              </a:ext>
            </a:extLst>
          </p:cNvPr>
          <p:cNvCxnSpPr>
            <a:cxnSpLocks/>
          </p:cNvCxnSpPr>
          <p:nvPr userDrawn="1"/>
        </p:nvCxnSpPr>
        <p:spPr>
          <a:xfrm>
            <a:off x="2810965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A9D7B6-6A42-7244-A67C-25FFF0FA2612}"/>
              </a:ext>
            </a:extLst>
          </p:cNvPr>
          <p:cNvCxnSpPr>
            <a:cxnSpLocks/>
          </p:cNvCxnSpPr>
          <p:nvPr userDrawn="1"/>
        </p:nvCxnSpPr>
        <p:spPr>
          <a:xfrm>
            <a:off x="4926845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9727E6-0555-2144-9C63-23F8A2934C1A}"/>
              </a:ext>
            </a:extLst>
          </p:cNvPr>
          <p:cNvCxnSpPr>
            <a:cxnSpLocks/>
          </p:cNvCxnSpPr>
          <p:nvPr userDrawn="1"/>
        </p:nvCxnSpPr>
        <p:spPr>
          <a:xfrm>
            <a:off x="7063990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64B8A78-13A4-2245-B29E-3EA40CFE23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581165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3D75DB0-F77D-4D4E-9BEB-C8D6C1482D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7045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4522FD23-3112-0940-98AB-988FE2D68E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4189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3281B400-CDAA-4042-B85D-D3A13BB2E3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3388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521B2BE-8ED8-184B-8D7A-4294C26480F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0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2874" y="553906"/>
            <a:ext cx="3786968" cy="53896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38DA44-E8B2-8B42-ACA3-902A82EC6B5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0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I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41D53-A7A1-604C-8D5E-9051C421A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7633" y="1801014"/>
            <a:ext cx="4217467" cy="4421732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EF132E-7945-8343-BB6B-40810D80B39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86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4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77D52-D306-684B-BC42-75D311DC48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5080" y="1594882"/>
            <a:ext cx="4582086" cy="4582086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718300-5BF0-DE44-A301-3D3CBAE0A2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51944" y="1884025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4F3444E-59BE-D943-A6D2-E39705855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1944" y="509505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0E78BD0-A176-FF40-AFAD-6D09065D7BB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46829" y="3489542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E6A59FD-7839-1640-A4F0-15F9ED6530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46429" y="3489542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395656-AB6C-364B-AB7C-9655278F4CC8}"/>
              </a:ext>
            </a:extLst>
          </p:cNvPr>
          <p:cNvCxnSpPr>
            <a:cxnSpLocks/>
          </p:cNvCxnSpPr>
          <p:nvPr userDrawn="1"/>
        </p:nvCxnSpPr>
        <p:spPr>
          <a:xfrm>
            <a:off x="5961283" y="3798346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8C80726-A092-4E43-9838-1DA604C371B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26645" y="3820924"/>
            <a:ext cx="1804282" cy="3360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LIFECYCLE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7BC4844-DFAC-FD49-9E9B-2F70B54F64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26645" y="3416887"/>
            <a:ext cx="1804282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 b="1"/>
              <a:t>HEADLINE</a:t>
            </a:r>
            <a:endParaRPr lang="en-US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11D6C62-06C7-FE4A-A6D8-0AFB3E4C67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0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CA175C-D146-5C41-9849-CD503EA309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9017" y="1318370"/>
            <a:ext cx="4185634" cy="46374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8CE7FA-6D5A-C247-9D4F-C8031C0239FA}"/>
              </a:ext>
            </a:extLst>
          </p:cNvPr>
          <p:cNvCxnSpPr>
            <a:cxnSpLocks/>
          </p:cNvCxnSpPr>
          <p:nvPr userDrawn="1"/>
        </p:nvCxnSpPr>
        <p:spPr>
          <a:xfrm>
            <a:off x="6046347" y="3692016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0D27-0131-D346-BD2C-0AF1BDBD17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3845" y="1534921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E1B49ED-2B70-874B-98D8-5015988B4E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83845" y="5086195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A66B447-463F-D64B-8B24-4122564A9E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4934" y="243868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50DCAD3-39A1-1147-B1C0-70071294C9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11709" y="3714594"/>
            <a:ext cx="1804282" cy="3360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LIFECYCLE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AB248236-B095-5D49-8FD8-923462D32E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11709" y="3310557"/>
            <a:ext cx="1804282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 b="1"/>
              <a:t>HEADLINE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60EEFFF-5A7C-154B-8842-4C67E296229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14934" y="4193060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C98EFB5-202C-A349-995B-1C1D416AE8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52757" y="243868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D2B92BF-EEB6-BD46-BB3C-7A6BE47F13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52757" y="4193060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A074EFC-A2D0-604C-B488-0FE4B12236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1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BEB383A-5800-F846-956C-4DDDB8E00F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3880" y="2084404"/>
            <a:ext cx="8590556" cy="37658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927FC5-E1E8-5F4F-9D46-BC1800937D38}"/>
              </a:ext>
            </a:extLst>
          </p:cNvPr>
          <p:cNvSpPr/>
          <p:nvPr userDrawn="1"/>
        </p:nvSpPr>
        <p:spPr>
          <a:xfrm>
            <a:off x="3287202" y="2740785"/>
            <a:ext cx="2512861" cy="2512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76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16669-9D6D-0940-AD09-3E71ACA5F25E}"/>
              </a:ext>
            </a:extLst>
          </p:cNvPr>
          <p:cNvSpPr txBox="1"/>
          <p:nvPr userDrawn="1"/>
        </p:nvSpPr>
        <p:spPr>
          <a:xfrm>
            <a:off x="3641491" y="3599120"/>
            <a:ext cx="180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cap="all" baseline="0">
                <a:solidFill>
                  <a:srgbClr val="003766"/>
                </a:solidFill>
                <a:latin typeface="Helvetica" pitchFamily="2" charset="0"/>
              </a:rPr>
              <a:t>HEADLINE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82A35D-1F93-EB44-8394-54D1FC7D951A}"/>
              </a:ext>
            </a:extLst>
          </p:cNvPr>
          <p:cNvSpPr txBox="1"/>
          <p:nvPr userDrawn="1"/>
        </p:nvSpPr>
        <p:spPr>
          <a:xfrm>
            <a:off x="3706619" y="4014387"/>
            <a:ext cx="167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cap="all" baseline="0">
                <a:solidFill>
                  <a:srgbClr val="003766"/>
                </a:solidFill>
                <a:latin typeface="Helvetica" pitchFamily="2" charset="0"/>
              </a:rPr>
              <a:t>LIFECYCLE   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F97C55-2C7D-B346-8147-D4D929C811B4}"/>
              </a:ext>
            </a:extLst>
          </p:cNvPr>
          <p:cNvCxnSpPr>
            <a:cxnSpLocks/>
          </p:cNvCxnSpPr>
          <p:nvPr userDrawn="1"/>
        </p:nvCxnSpPr>
        <p:spPr>
          <a:xfrm>
            <a:off x="3776129" y="4013134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C5C4BD2B-8929-014C-A252-A40A9A80ADC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112" y="38412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8B032DD9-AE21-3446-92FC-7FE0037C79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3631" y="5214497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71DFB4-1ACF-A943-BFE1-774D6AD9DA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630" y="24696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B8B4C25-DE7E-8049-8316-6DEAD34BD4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60804" y="38412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F7FE8F03-29BE-CB4C-9198-2C184D676D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8940" y="5193231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BE9C07F4-1C37-EA41-9988-73EF41FA89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88939" y="24696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B1FCA535-70A0-1D47-A7B0-D97EDFA314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8939" y="2194884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33D434E-819E-F04D-8AAF-7EAD02B016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8939" y="4914837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5BC70AC-3DA3-5E40-B100-1CC3EF0658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76396" y="3558735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E550D0C2-F5D4-FF49-9582-71727A5173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97112" y="3558735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610AB949-95F7-5546-A20D-7147958D38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1379" y="2194884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76F330C-B903-AD4C-81A1-729450A472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1379" y="4936103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4641A476-0F83-2741-BC78-FCC8C9A87AC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94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38CEB2B-F268-E74A-AB58-02C0EADA31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548" y="2217424"/>
            <a:ext cx="8654903" cy="29595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F98720A-1A41-6C4C-AC39-A0D21ECA6B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6144" y="4309055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DB73483-4242-544D-A5C8-336820724C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3893" y="3981148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76EF94F-1262-B542-A633-663EF2451B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06677" y="3873121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B54A584-36F2-F146-A2B1-3AD1789CE60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14426" y="3545214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18D8217-C8BC-F040-9D1C-F8EF9BF76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44091" y="3469085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B0635DA5-67E8-5C4F-9FB3-D6C3B4AC1D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51840" y="3141178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91D9846-8272-A943-BE07-1A28ED6F6E2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02770" y="3043783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ABE2433-4CC6-824B-B048-3114BB610B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210519" y="2715876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663D1BF-66DB-3E44-B8F3-7DC878AD8AC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840184" y="2618481"/>
            <a:ext cx="194542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4BDFED6-D452-7142-9280-8E753EAD34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47933" y="2290574"/>
            <a:ext cx="194542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899B8A8-0805-4F4B-812A-0B0613D0715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70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69712-CD0A-D047-8DB3-BC35EEFCF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244" y="2959614"/>
            <a:ext cx="8580474" cy="12236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E19DEF2-2323-014F-9D05-2D7CA6F3746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93739" y="3380380"/>
            <a:ext cx="1573290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B1A9303-8113-A24A-A6AC-2B4D2C6A53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1488" y="3052473"/>
            <a:ext cx="1573290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0C9BD8-1307-2D42-810A-B332FDB8BDB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339497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DDFEDD8-4CD1-9547-98C1-BFA954665F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47246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59B8133-F7BF-8D42-B79E-0ED644B147E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976911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277FEC6-93C9-B741-878B-4F6A9B7B4D6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84660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169BCD9-6DD4-B447-A488-A081F5D9A7D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635590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827BEA4-F82D-894F-8577-A0052C487BB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643339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1F76BDE-1A3D-D04D-BBAF-134F321FE18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04902" y="3380380"/>
            <a:ext cx="1381898" cy="7994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AEBA585-579B-3040-9149-1B717EA9FF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2651" y="3052473"/>
            <a:ext cx="1381898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29A3CA09-57CC-9146-ADEA-FBF165CD892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7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27F19-E7D2-1148-B26D-C97FEF0B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2650067"/>
            <a:ext cx="830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rgbClr val="8DC63F"/>
                </a:solidFill>
              </a:defRPr>
            </a:lvl1pPr>
          </a:lstStyle>
          <a:p>
            <a:r>
              <a:rPr lang="en-US"/>
              <a:t>SECTION 1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07351A-C3EC-D64C-9A1F-6676D3302B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363" y="3958697"/>
            <a:ext cx="8305800" cy="1379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SAMPLE HEADLINE</a:t>
            </a:r>
          </a:p>
        </p:txBody>
      </p:sp>
    </p:spTree>
    <p:extLst>
      <p:ext uri="{BB962C8B-B14F-4D97-AF65-F5344CB8AC3E}">
        <p14:creationId xmlns:p14="http://schemas.microsoft.com/office/powerpoint/2010/main" val="137842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841F3A-EAC8-374F-A197-ED4DBACF44D1}"/>
              </a:ext>
            </a:extLst>
          </p:cNvPr>
          <p:cNvCxnSpPr>
            <a:cxnSpLocks/>
          </p:cNvCxnSpPr>
          <p:nvPr userDrawn="1"/>
        </p:nvCxnSpPr>
        <p:spPr>
          <a:xfrm>
            <a:off x="313944" y="3335321"/>
            <a:ext cx="3346703" cy="0"/>
          </a:xfrm>
          <a:prstGeom prst="line">
            <a:avLst/>
          </a:prstGeom>
          <a:ln w="254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3537A-4A7E-F940-9094-CF0044AA8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2370513"/>
            <a:ext cx="3346450" cy="93255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80A4330-1D9E-DB4E-AD74-BF72665FDD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3555826"/>
            <a:ext cx="3346450" cy="755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b="1" i="0">
                <a:latin typeface="Helvetica" pitchFamily="2" charset="0"/>
              </a:rPr>
              <a:t>Subhead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8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C9050AB-113F-0846-BA60-35A21BD14C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363" y="2964690"/>
            <a:ext cx="7942669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48B843A-1A83-2342-861F-EBD35FEA50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363" y="3958698"/>
            <a:ext cx="7942669" cy="1020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SAMPLE Subhead</a:t>
            </a:r>
          </a:p>
        </p:txBody>
      </p:sp>
    </p:spTree>
    <p:extLst>
      <p:ext uri="{BB962C8B-B14F-4D97-AF65-F5344CB8AC3E}">
        <p14:creationId xmlns:p14="http://schemas.microsoft.com/office/powerpoint/2010/main" val="3862092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_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36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 Pictur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2874" y="553907"/>
            <a:ext cx="3786968" cy="2550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4BC0CBB5-D666-934B-A4BA-442BC2AC37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2874" y="3403433"/>
            <a:ext cx="3786968" cy="2550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D823DFC-4C6D-F341-8C1F-A13522298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7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2892EB1-5A54-4E43-8E15-5C6459598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2755" y="1288369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4BC0CBB5-D666-934B-A4BA-442BC2AC37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52755" y="3808282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4680712F-D3CA-A948-BA92-1E77BB405A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3387" y="1288369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D39174F1-EBA6-694B-AE16-035E8A3DB60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3387" y="3808282"/>
            <a:ext cx="3965944" cy="224163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026698-D431-114B-A318-E2D1F505E426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E29A451-6BD8-8D48-8BE1-9204B96D8E9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Descriptio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547576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7" y="1211274"/>
            <a:ext cx="504237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3EAEC1D-93F1-D543-BE12-24966CED4EC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481482" y="6477575"/>
            <a:ext cx="1884511" cy="2635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F7145D-655A-E147-B191-037023F971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76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F2E7-5D07-154A-BFB7-5B993435AA68}"/>
              </a:ext>
            </a:extLst>
          </p:cNvPr>
          <p:cNvCxnSpPr>
            <a:cxnSpLocks/>
          </p:cNvCxnSpPr>
          <p:nvPr userDrawn="1"/>
        </p:nvCxnSpPr>
        <p:spPr>
          <a:xfrm>
            <a:off x="663188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3304F1B-48B8-E240-9C22-C85CCBF5BFC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26102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52EE4C55-FB16-1E4A-8F7E-48210D2904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95197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91658EE-1880-5444-B7D5-1CCC004626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4292" y="1752684"/>
            <a:ext cx="1884511" cy="202187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5EAE-02DC-154A-A1BF-DEABF50C916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388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64D742C-343C-E84A-A049-F8AE0F439CD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581165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0"/>
              <a:t>Title/Name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6D43E4-E57F-2F4F-9822-121AC8D3FBD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697045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1681EF7-F5F6-934A-A0FC-806B7B3DF24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834190" y="3860139"/>
            <a:ext cx="1884362" cy="318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30F23B-D829-2A47-ABFF-889FA527609E}"/>
              </a:ext>
            </a:extLst>
          </p:cNvPr>
          <p:cNvCxnSpPr>
            <a:cxnSpLocks/>
          </p:cNvCxnSpPr>
          <p:nvPr userDrawn="1"/>
        </p:nvCxnSpPr>
        <p:spPr>
          <a:xfrm flipV="1">
            <a:off x="4586602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963CC9-15ED-CF4F-B91D-CA20C7A3B19A}"/>
              </a:ext>
            </a:extLst>
          </p:cNvPr>
          <p:cNvCxnSpPr>
            <a:cxnSpLocks/>
          </p:cNvCxnSpPr>
          <p:nvPr userDrawn="1"/>
        </p:nvCxnSpPr>
        <p:spPr>
          <a:xfrm flipV="1">
            <a:off x="2460090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FB2D63-7EC3-7C49-89CA-05293383990F}"/>
              </a:ext>
            </a:extLst>
          </p:cNvPr>
          <p:cNvCxnSpPr>
            <a:cxnSpLocks/>
          </p:cNvCxnSpPr>
          <p:nvPr userDrawn="1"/>
        </p:nvCxnSpPr>
        <p:spPr>
          <a:xfrm flipV="1">
            <a:off x="6702482" y="3859625"/>
            <a:ext cx="0" cy="2275361"/>
          </a:xfrm>
          <a:prstGeom prst="line">
            <a:avLst/>
          </a:prstGeom>
          <a:ln w="63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2389AD-F6DB-1143-B101-BB8366FF174B}"/>
              </a:ext>
            </a:extLst>
          </p:cNvPr>
          <p:cNvCxnSpPr>
            <a:cxnSpLocks/>
          </p:cNvCxnSpPr>
          <p:nvPr userDrawn="1"/>
        </p:nvCxnSpPr>
        <p:spPr>
          <a:xfrm>
            <a:off x="2810965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A9D7B6-6A42-7244-A67C-25FFF0FA2612}"/>
              </a:ext>
            </a:extLst>
          </p:cNvPr>
          <p:cNvCxnSpPr>
            <a:cxnSpLocks/>
          </p:cNvCxnSpPr>
          <p:nvPr userDrawn="1"/>
        </p:nvCxnSpPr>
        <p:spPr>
          <a:xfrm>
            <a:off x="4926845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9727E6-0555-2144-9C63-23F8A2934C1A}"/>
              </a:ext>
            </a:extLst>
          </p:cNvPr>
          <p:cNvCxnSpPr>
            <a:cxnSpLocks/>
          </p:cNvCxnSpPr>
          <p:nvPr userDrawn="1"/>
        </p:nvCxnSpPr>
        <p:spPr>
          <a:xfrm>
            <a:off x="7063990" y="4217024"/>
            <a:ext cx="1424763" cy="0"/>
          </a:xfrm>
          <a:prstGeom prst="line">
            <a:avLst/>
          </a:prstGeom>
          <a:ln w="1905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64B8A78-13A4-2245-B29E-3EA40CFE23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581165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3D75DB0-F77D-4D4E-9BEB-C8D6C1482D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7045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4522FD23-3112-0940-98AB-988FE2D68E5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4189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3281B400-CDAA-4042-B85D-D3A13BB2E3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3388" y="4295775"/>
            <a:ext cx="1873730" cy="1722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I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511A8F-44B8-CE47-86C2-B314815835C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78044-3556-4143-A544-465E4D87EF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725" y="1674577"/>
            <a:ext cx="4345219" cy="45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4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77D52-D306-684B-BC42-75D311DC48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5080" y="1594882"/>
            <a:ext cx="4582086" cy="4582086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718300-5BF0-DE44-A301-3D3CBAE0A2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51944" y="1884025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4F3444E-59BE-D943-A6D2-E39705855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1944" y="509505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0E78BD0-A176-FF40-AFAD-6D09065D7BB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46829" y="3489542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E6A59FD-7839-1640-A4F0-15F9ED6530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46429" y="3489542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395656-AB6C-364B-AB7C-9655278F4CC8}"/>
              </a:ext>
            </a:extLst>
          </p:cNvPr>
          <p:cNvCxnSpPr>
            <a:cxnSpLocks/>
          </p:cNvCxnSpPr>
          <p:nvPr userDrawn="1"/>
        </p:nvCxnSpPr>
        <p:spPr>
          <a:xfrm>
            <a:off x="5961283" y="3798346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8C80726-A092-4E43-9838-1DA604C371B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26645" y="3820924"/>
            <a:ext cx="1804282" cy="3360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LIFECYCLE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7BC4844-DFAC-FD49-9E9B-2F70B54F64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26645" y="3416887"/>
            <a:ext cx="1804282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 b="1"/>
              <a:t>HEADLINE</a:t>
            </a:r>
            <a:endParaRPr lang="en-US"/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7E5AB897-DD5D-BC4D-A536-31510E2178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8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F366D81-18E6-A64F-83C9-FBCA352C64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7440" y="1306179"/>
            <a:ext cx="4188273" cy="46403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5CC3D97-8CAB-E245-91DB-D74EE6E1DD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4159" y="1747850"/>
            <a:ext cx="4137842" cy="41957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3766"/>
                </a:solidFill>
                <a:latin typeface="Helvetica" pitchFamily="2" charset="0"/>
              </a:defRPr>
            </a:lvl1pPr>
            <a:lvl2pPr>
              <a:defRPr sz="2400" b="0" i="0">
                <a:solidFill>
                  <a:srgbClr val="003766"/>
                </a:solidFill>
                <a:latin typeface="Helvetica" pitchFamily="2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8CE7FA-6D5A-C247-9D4F-C8031C0239FA}"/>
              </a:ext>
            </a:extLst>
          </p:cNvPr>
          <p:cNvCxnSpPr>
            <a:cxnSpLocks/>
          </p:cNvCxnSpPr>
          <p:nvPr userDrawn="1"/>
        </p:nvCxnSpPr>
        <p:spPr>
          <a:xfrm>
            <a:off x="6046347" y="3692016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0D27-0131-D346-BD2C-0AF1BDBD17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83845" y="1534921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E1B49ED-2B70-874B-98D8-5015988B4E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83845" y="5086195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A66B447-463F-D64B-8B24-4122564A9E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4934" y="243868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50DCAD3-39A1-1147-B1C0-70071294C9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11709" y="3714594"/>
            <a:ext cx="1804282" cy="3360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LIFECYCLE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AB248236-B095-5D49-8FD8-923462D32E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11709" y="3310557"/>
            <a:ext cx="1804282" cy="461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 b="1"/>
              <a:t>HEADLINE</a:t>
            </a:r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60EEFFF-5A7C-154B-8842-4C67E296229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14934" y="4193060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C98EFB5-202C-A349-995B-1C1D416AE8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52757" y="2438688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D2B92BF-EEB6-BD46-BB3C-7A6BE47F13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52757" y="4193060"/>
            <a:ext cx="954373" cy="775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338053F1-D857-9E4B-B5CC-F87C1E69F7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yc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FAE74B9F-F9FE-5C4F-87EA-E20CE70BB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520" y="2090036"/>
            <a:ext cx="8590555" cy="3765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B9853C-A556-1B47-B297-2472EF1921C3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720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54FE2F-F7A2-8444-87F9-FFC22BCB1A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88" y="1211274"/>
            <a:ext cx="4138612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000" b="1" i="0">
                <a:latin typeface="Helvetica" pitchFamily="2" charset="0"/>
              </a:rPr>
              <a:t>Subhead</a:t>
            </a:r>
            <a:endParaRPr lang="en-US"/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A3DA973C-3F3C-DB4C-A5CC-3088A40C93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387" y="553906"/>
            <a:ext cx="4957319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cap="all" baseline="0">
                <a:solidFill>
                  <a:srgbClr val="003766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2400"/>
              <a:t>SAMPLE HEADLINE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927FC5-E1E8-5F4F-9D46-BC1800937D38}"/>
              </a:ext>
            </a:extLst>
          </p:cNvPr>
          <p:cNvSpPr/>
          <p:nvPr userDrawn="1"/>
        </p:nvSpPr>
        <p:spPr>
          <a:xfrm>
            <a:off x="3287202" y="2740785"/>
            <a:ext cx="2512861" cy="25128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76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16669-9D6D-0940-AD09-3E71ACA5F25E}"/>
              </a:ext>
            </a:extLst>
          </p:cNvPr>
          <p:cNvSpPr txBox="1"/>
          <p:nvPr userDrawn="1"/>
        </p:nvSpPr>
        <p:spPr>
          <a:xfrm>
            <a:off x="3641491" y="3599120"/>
            <a:ext cx="180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cap="all" baseline="0">
                <a:solidFill>
                  <a:schemeClr val="bg1"/>
                </a:solidFill>
                <a:latin typeface="Helvetica" pitchFamily="2" charset="0"/>
              </a:rPr>
              <a:t>HEADLINE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82A35D-1F93-EB44-8394-54D1FC7D951A}"/>
              </a:ext>
            </a:extLst>
          </p:cNvPr>
          <p:cNvSpPr txBox="1"/>
          <p:nvPr userDrawn="1"/>
        </p:nvSpPr>
        <p:spPr>
          <a:xfrm>
            <a:off x="3706619" y="4014387"/>
            <a:ext cx="167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cap="all" baseline="0">
                <a:solidFill>
                  <a:schemeClr val="bg1"/>
                </a:solidFill>
                <a:latin typeface="Helvetica" pitchFamily="2" charset="0"/>
              </a:rPr>
              <a:t>LIFECYCLE   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F97C55-2C7D-B346-8147-D4D929C811B4}"/>
              </a:ext>
            </a:extLst>
          </p:cNvPr>
          <p:cNvCxnSpPr>
            <a:cxnSpLocks/>
          </p:cNvCxnSpPr>
          <p:nvPr userDrawn="1"/>
        </p:nvCxnSpPr>
        <p:spPr>
          <a:xfrm>
            <a:off x="3776129" y="4013134"/>
            <a:ext cx="153500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C5C4BD2B-8929-014C-A252-A40A9A80ADC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7112" y="38412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8B032DD9-AE21-3446-92FC-7FE0037C79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3631" y="5214497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71DFB4-1ACF-A943-BFE1-774D6AD9DA0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630" y="24696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DB8B4C25-DE7E-8049-8316-6DEAD34BD4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60804" y="38412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F7FE8F03-29BE-CB4C-9198-2C184D676D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8940" y="5193231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BE9C07F4-1C37-EA41-9988-73EF41FA89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88939" y="2469626"/>
            <a:ext cx="1944193" cy="54057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B1FCA535-70A0-1D47-A7B0-D97EDFA314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8939" y="2194884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33D434E-819E-F04D-8AAF-7EAD02B016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8939" y="4914837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5BC70AC-3DA3-5E40-B100-1CC3EF0658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76396" y="3558735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E550D0C2-F5D4-FF49-9582-71727A5173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97112" y="3558735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610AB949-95F7-5546-A20D-7147958D38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1379" y="2194884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76F330C-B903-AD4C-81A1-729450A472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1379" y="4936103"/>
            <a:ext cx="1944193" cy="3127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/>
              <a:t>TITLE/HEADLINE</a:t>
            </a:r>
          </a:p>
        </p:txBody>
      </p:sp>
      <p:sp>
        <p:nvSpPr>
          <p:cNvPr id="73" name="Content Placeholder 5">
            <a:extLst>
              <a:ext uri="{FF2B5EF4-FFF2-40B4-BE49-F238E27FC236}">
                <a16:creationId xmlns:a16="http://schemas.microsoft.com/office/drawing/2014/main" id="{66736261-30BC-F24F-B0D3-74C68633B7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sz="1000" b="0" i="0">
                <a:latin typeface="Helvetica" pitchFamily="2" charset="0"/>
              </a:rPr>
              <a:t>Insert Section Number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4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A32D9-4584-A046-8F97-1CA1076E8D52}"/>
              </a:ext>
            </a:extLst>
          </p:cNvPr>
          <p:cNvSpPr/>
          <p:nvPr userDrawn="1"/>
        </p:nvSpPr>
        <p:spPr>
          <a:xfrm>
            <a:off x="0" y="6279712"/>
            <a:ext cx="9159058" cy="578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766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1942D1-2009-4B4C-BEC4-01C2D30A9C99}"/>
              </a:ext>
            </a:extLst>
          </p:cNvPr>
          <p:cNvSpPr txBox="1">
            <a:spLocks/>
          </p:cNvSpPr>
          <p:nvPr userDrawn="1"/>
        </p:nvSpPr>
        <p:spPr>
          <a:xfrm>
            <a:off x="1494881" y="6455420"/>
            <a:ext cx="4114800" cy="149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65"/>
              </a:spcBef>
            </a:pPr>
            <a:r>
              <a:rPr lang="en-US" sz="1000" b="0" i="0">
                <a:solidFill>
                  <a:schemeClr val="bg1"/>
                </a:solidFill>
                <a:latin typeface="Helvetica" pitchFamily="2" charset="0"/>
              </a:rPr>
              <a:t>2019 Snap Finance. Proprietary &amp;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562017-A974-0842-A7DE-8029A9B39035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87058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AD072-50C9-574F-A394-1816513CDE19}"/>
              </a:ext>
            </a:extLst>
          </p:cNvPr>
          <p:cNvCxnSpPr/>
          <p:nvPr userDrawn="1"/>
        </p:nvCxnSpPr>
        <p:spPr>
          <a:xfrm>
            <a:off x="1481668" y="6386294"/>
            <a:ext cx="0" cy="365125"/>
          </a:xfrm>
          <a:prstGeom prst="line">
            <a:avLst/>
          </a:prstGeom>
          <a:ln w="127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C9EC436F-1348-E749-9B58-DCB6D36F4219}"/>
              </a:ext>
            </a:extLst>
          </p:cNvPr>
          <p:cNvSpPr txBox="1">
            <a:spLocks/>
          </p:cNvSpPr>
          <p:nvPr userDrawn="1"/>
        </p:nvSpPr>
        <p:spPr>
          <a:xfrm>
            <a:off x="8408020" y="6435901"/>
            <a:ext cx="45161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B0BC5-6BB9-AA4B-A8D2-7E274E4105F2}" type="slidenum">
              <a:rPr lang="en-US" sz="1400" b="1" i="0" smtClean="0">
                <a:solidFill>
                  <a:schemeClr val="bg1"/>
                </a:solidFill>
                <a:latin typeface="Helvetica" pitchFamily="2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b="1" i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07F65B-77B4-A044-92AF-58519AF7331D}"/>
              </a:ext>
            </a:extLst>
          </p:cNvPr>
          <p:cNvCxnSpPr>
            <a:cxnSpLocks/>
          </p:cNvCxnSpPr>
          <p:nvPr userDrawn="1"/>
        </p:nvCxnSpPr>
        <p:spPr>
          <a:xfrm>
            <a:off x="8378700" y="6436833"/>
            <a:ext cx="0" cy="302394"/>
          </a:xfrm>
          <a:prstGeom prst="line">
            <a:avLst/>
          </a:prstGeom>
          <a:ln w="127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049E139-0A8B-4F45-8760-999B2228E32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41" y="6380461"/>
            <a:ext cx="899821" cy="3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8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9" r:id="rId4"/>
    <p:sldLayoutId id="2147483668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88944F-A0C1-2F4D-8150-4FE4EAADDF1B}"/>
              </a:ext>
            </a:extLst>
          </p:cNvPr>
          <p:cNvCxnSpPr>
            <a:cxnSpLocks/>
          </p:cNvCxnSpPr>
          <p:nvPr userDrawn="1"/>
        </p:nvCxnSpPr>
        <p:spPr>
          <a:xfrm>
            <a:off x="615170" y="3689996"/>
            <a:ext cx="8596564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0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62A075-5017-6B46-85CE-81602E6FFBF2}"/>
              </a:ext>
            </a:extLst>
          </p:cNvPr>
          <p:cNvCxnSpPr>
            <a:cxnSpLocks/>
          </p:cNvCxnSpPr>
          <p:nvPr userDrawn="1"/>
        </p:nvCxnSpPr>
        <p:spPr>
          <a:xfrm>
            <a:off x="615170" y="3689996"/>
            <a:ext cx="8596564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C91D78-C0B6-5C48-BE0F-0B0894A812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170" y="343468"/>
            <a:ext cx="1485900" cy="9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9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2625E-0CD4-6A47-A720-ACE12DC3B5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9050" y="4547122"/>
            <a:ext cx="1485900" cy="9614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B349DC-AD74-4F44-B1BB-91F95AADFE30}"/>
              </a:ext>
            </a:extLst>
          </p:cNvPr>
          <p:cNvCxnSpPr/>
          <p:nvPr userDrawn="1"/>
        </p:nvCxnSpPr>
        <p:spPr>
          <a:xfrm flipH="1">
            <a:off x="0" y="5007740"/>
            <a:ext cx="34137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3FC0A-2FBA-9743-9B48-44080116239B}"/>
              </a:ext>
            </a:extLst>
          </p:cNvPr>
          <p:cNvCxnSpPr/>
          <p:nvPr userDrawn="1"/>
        </p:nvCxnSpPr>
        <p:spPr>
          <a:xfrm>
            <a:off x="5446206" y="4328437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6111BA-1E22-5347-8BB6-6D15FC3268ED}"/>
              </a:ext>
            </a:extLst>
          </p:cNvPr>
          <p:cNvCxnSpPr/>
          <p:nvPr userDrawn="1"/>
        </p:nvCxnSpPr>
        <p:spPr>
          <a:xfrm>
            <a:off x="3406391" y="4324281"/>
            <a:ext cx="0" cy="137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BAE187-E1B0-3249-8C8B-26C0A942A8C6}"/>
              </a:ext>
            </a:extLst>
          </p:cNvPr>
          <p:cNvCxnSpPr/>
          <p:nvPr userDrawn="1"/>
        </p:nvCxnSpPr>
        <p:spPr>
          <a:xfrm>
            <a:off x="5446206" y="5695013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0DAB6D-2A85-0F47-9B7B-FDA96188F693}"/>
              </a:ext>
            </a:extLst>
          </p:cNvPr>
          <p:cNvCxnSpPr/>
          <p:nvPr userDrawn="1"/>
        </p:nvCxnSpPr>
        <p:spPr>
          <a:xfrm>
            <a:off x="3391319" y="4324281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998CED-B18D-9845-8281-5E19E15192FA}"/>
              </a:ext>
            </a:extLst>
          </p:cNvPr>
          <p:cNvCxnSpPr/>
          <p:nvPr userDrawn="1"/>
        </p:nvCxnSpPr>
        <p:spPr>
          <a:xfrm>
            <a:off x="3391319" y="5690857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66B843-3080-A944-AAAC-5792B0EEFEED}"/>
              </a:ext>
            </a:extLst>
          </p:cNvPr>
          <p:cNvCxnSpPr/>
          <p:nvPr userDrawn="1"/>
        </p:nvCxnSpPr>
        <p:spPr>
          <a:xfrm flipH="1">
            <a:off x="5730240" y="5007740"/>
            <a:ext cx="34137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64DC0C-D562-C549-B983-B83E7EA2936C}"/>
              </a:ext>
            </a:extLst>
          </p:cNvPr>
          <p:cNvCxnSpPr/>
          <p:nvPr userDrawn="1"/>
        </p:nvCxnSpPr>
        <p:spPr>
          <a:xfrm>
            <a:off x="5732585" y="4324281"/>
            <a:ext cx="0" cy="137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8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1942D1-2009-4B4C-BEC4-01C2D30A9C99}"/>
              </a:ext>
            </a:extLst>
          </p:cNvPr>
          <p:cNvSpPr txBox="1">
            <a:spLocks/>
          </p:cNvSpPr>
          <p:nvPr userDrawn="1"/>
        </p:nvSpPr>
        <p:spPr>
          <a:xfrm>
            <a:off x="1494881" y="6455420"/>
            <a:ext cx="4114800" cy="1499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65"/>
              </a:spcBef>
            </a:pPr>
            <a:r>
              <a:rPr lang="en-US" sz="1000" b="0" i="0">
                <a:solidFill>
                  <a:schemeClr val="bg1"/>
                </a:solidFill>
                <a:latin typeface="Helvetica" pitchFamily="2" charset="0"/>
              </a:rPr>
              <a:t>2019 Snap Finance. Proprietary &amp;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562017-A974-0842-A7DE-8029A9B39035}"/>
              </a:ext>
            </a:extLst>
          </p:cNvPr>
          <p:cNvCxnSpPr>
            <a:cxnSpLocks/>
          </p:cNvCxnSpPr>
          <p:nvPr userDrawn="1"/>
        </p:nvCxnSpPr>
        <p:spPr>
          <a:xfrm>
            <a:off x="0" y="994457"/>
            <a:ext cx="4587058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AD072-50C9-574F-A394-1816513CDE19}"/>
              </a:ext>
            </a:extLst>
          </p:cNvPr>
          <p:cNvCxnSpPr/>
          <p:nvPr userDrawn="1"/>
        </p:nvCxnSpPr>
        <p:spPr>
          <a:xfrm>
            <a:off x="1481668" y="6386294"/>
            <a:ext cx="0" cy="365125"/>
          </a:xfrm>
          <a:prstGeom prst="line">
            <a:avLst/>
          </a:prstGeom>
          <a:ln w="127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C9EC436F-1348-E749-9B58-DCB6D36F4219}"/>
              </a:ext>
            </a:extLst>
          </p:cNvPr>
          <p:cNvSpPr txBox="1">
            <a:spLocks/>
          </p:cNvSpPr>
          <p:nvPr userDrawn="1"/>
        </p:nvSpPr>
        <p:spPr>
          <a:xfrm>
            <a:off x="8408020" y="6435901"/>
            <a:ext cx="45161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B0BC5-6BB9-AA4B-A8D2-7E274E4105F2}" type="slidenum">
              <a:rPr lang="en-US" sz="1400" b="1" i="0" smtClean="0">
                <a:solidFill>
                  <a:schemeClr val="bg1"/>
                </a:solidFill>
                <a:latin typeface="Helvetica" pitchFamily="2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b="1" i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07F65B-77B4-A044-92AF-58519AF7331D}"/>
              </a:ext>
            </a:extLst>
          </p:cNvPr>
          <p:cNvCxnSpPr>
            <a:cxnSpLocks/>
          </p:cNvCxnSpPr>
          <p:nvPr userDrawn="1"/>
        </p:nvCxnSpPr>
        <p:spPr>
          <a:xfrm>
            <a:off x="8378700" y="6436833"/>
            <a:ext cx="0" cy="302394"/>
          </a:xfrm>
          <a:prstGeom prst="line">
            <a:avLst/>
          </a:prstGeom>
          <a:ln w="127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7DA9557-FDFF-534F-BF3E-A17CD55159D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41" y="6380461"/>
            <a:ext cx="899821" cy="3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88944F-A0C1-2F4D-8150-4FE4EAADDF1B}"/>
              </a:ext>
            </a:extLst>
          </p:cNvPr>
          <p:cNvCxnSpPr>
            <a:cxnSpLocks/>
          </p:cNvCxnSpPr>
          <p:nvPr userDrawn="1"/>
        </p:nvCxnSpPr>
        <p:spPr>
          <a:xfrm>
            <a:off x="615170" y="3689996"/>
            <a:ext cx="8596564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9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0450E-18F4-3841-8928-D5926C1D85B3}"/>
              </a:ext>
            </a:extLst>
          </p:cNvPr>
          <p:cNvSpPr/>
          <p:nvPr userDrawn="1"/>
        </p:nvSpPr>
        <p:spPr>
          <a:xfrm>
            <a:off x="0" y="0"/>
            <a:ext cx="3974592" cy="6858000"/>
          </a:xfrm>
          <a:prstGeom prst="rect">
            <a:avLst/>
          </a:prstGeom>
          <a:solidFill>
            <a:srgbClr val="00376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D6DFE-15DC-0842-A127-ED34C60EF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447" y="345810"/>
            <a:ext cx="1254513" cy="5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0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62A075-5017-6B46-85CE-81602E6FFBF2}"/>
              </a:ext>
            </a:extLst>
          </p:cNvPr>
          <p:cNvCxnSpPr>
            <a:cxnSpLocks/>
          </p:cNvCxnSpPr>
          <p:nvPr userDrawn="1"/>
        </p:nvCxnSpPr>
        <p:spPr>
          <a:xfrm>
            <a:off x="615170" y="3689996"/>
            <a:ext cx="8596564" cy="0"/>
          </a:xfrm>
          <a:prstGeom prst="line">
            <a:avLst/>
          </a:prstGeom>
          <a:ln w="63500">
            <a:solidFill>
              <a:srgbClr val="8D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19E2D3-2D8D-F543-89EA-D84875DD51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70" y="343467"/>
            <a:ext cx="1666464" cy="7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876E6E-94F6-3F4A-88B4-EF28A5CDDDCC}"/>
              </a:ext>
            </a:extLst>
          </p:cNvPr>
          <p:cNvCxnSpPr/>
          <p:nvPr userDrawn="1"/>
        </p:nvCxnSpPr>
        <p:spPr>
          <a:xfrm flipH="1">
            <a:off x="0" y="5007740"/>
            <a:ext cx="34137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6239ED-2113-ED4A-912F-2017E3715B28}"/>
              </a:ext>
            </a:extLst>
          </p:cNvPr>
          <p:cNvCxnSpPr/>
          <p:nvPr userDrawn="1"/>
        </p:nvCxnSpPr>
        <p:spPr>
          <a:xfrm>
            <a:off x="5446206" y="4328437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6060DC-8F9C-D047-8160-65AC5F122866}"/>
              </a:ext>
            </a:extLst>
          </p:cNvPr>
          <p:cNvCxnSpPr/>
          <p:nvPr userDrawn="1"/>
        </p:nvCxnSpPr>
        <p:spPr>
          <a:xfrm>
            <a:off x="3406391" y="4324281"/>
            <a:ext cx="0" cy="137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0F2C86-AA1E-D040-98E4-92A4AE3F8D6C}"/>
              </a:ext>
            </a:extLst>
          </p:cNvPr>
          <p:cNvCxnSpPr/>
          <p:nvPr userDrawn="1"/>
        </p:nvCxnSpPr>
        <p:spPr>
          <a:xfrm>
            <a:off x="5446206" y="5695013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33C82-916C-4946-BD55-66A8B9F70070}"/>
              </a:ext>
            </a:extLst>
          </p:cNvPr>
          <p:cNvCxnSpPr/>
          <p:nvPr userDrawn="1"/>
        </p:nvCxnSpPr>
        <p:spPr>
          <a:xfrm>
            <a:off x="3391319" y="4324281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A8B9D2-5BC4-1448-A1FA-2AC869A2DBF9}"/>
              </a:ext>
            </a:extLst>
          </p:cNvPr>
          <p:cNvCxnSpPr/>
          <p:nvPr userDrawn="1"/>
        </p:nvCxnSpPr>
        <p:spPr>
          <a:xfrm>
            <a:off x="3391319" y="5690857"/>
            <a:ext cx="299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38D080-01B6-F64A-805B-B19699821219}"/>
              </a:ext>
            </a:extLst>
          </p:cNvPr>
          <p:cNvCxnSpPr/>
          <p:nvPr userDrawn="1"/>
        </p:nvCxnSpPr>
        <p:spPr>
          <a:xfrm flipH="1">
            <a:off x="5730240" y="5007740"/>
            <a:ext cx="34137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FE7B13-6568-E947-9A21-E5A00E79F38A}"/>
              </a:ext>
            </a:extLst>
          </p:cNvPr>
          <p:cNvCxnSpPr/>
          <p:nvPr userDrawn="1"/>
        </p:nvCxnSpPr>
        <p:spPr>
          <a:xfrm>
            <a:off x="5732585" y="4324281"/>
            <a:ext cx="0" cy="137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32FAC3-222F-AD4B-B70C-F538CA5C6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4027" y="4530657"/>
            <a:ext cx="1493268" cy="9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92D050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snapfinance.com/app/CollectionsDashboard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snapfinance.com/app/MSRDashboard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shiny.snapfinance.com/app/ContactRateDashboar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747AB-848E-4049-B681-C12708BBD3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362" y="2442102"/>
            <a:ext cx="7942669" cy="914400"/>
          </a:xfrm>
        </p:spPr>
        <p:txBody>
          <a:bodyPr/>
          <a:lstStyle/>
          <a:p>
            <a:pPr algn="ctr"/>
            <a:r>
              <a:rPr lang="en-US" dirty="0"/>
              <a:t>Intern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F0464-FD8A-6C4A-A527-D8BE9082B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Jeremy Meyer</a:t>
            </a:r>
          </a:p>
        </p:txBody>
      </p:sp>
    </p:spTree>
    <p:extLst>
      <p:ext uri="{BB962C8B-B14F-4D97-AF65-F5344CB8AC3E}">
        <p14:creationId xmlns:p14="http://schemas.microsoft.com/office/powerpoint/2010/main" val="185607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315B6B-0CA5-4629-B97C-0338916832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linear or logistic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potential changepoint has a magnitude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b="1" dirty="0">
                <a:sym typeface="Wingdings" panose="05000000000000000000" pitchFamily="2" charset="2"/>
              </a:rPr>
              <a:t>δ</a:t>
            </a:r>
            <a:r>
              <a:rPr lang="en-US" sz="1800" b="1" i="1" baseline="-25000" dirty="0" err="1">
                <a:sym typeface="Wingdings" panose="05000000000000000000" pitchFamily="2" charset="2"/>
              </a:rPr>
              <a:t>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sym typeface="Wingdings" panose="05000000000000000000" pitchFamily="2" charset="2"/>
              </a:rPr>
              <a:t>δ</a:t>
            </a:r>
            <a:r>
              <a:rPr lang="en-US" sz="1800" b="1" i="1" baseline="-25000" dirty="0" err="1">
                <a:sym typeface="Wingdings" panose="05000000000000000000" pitchFamily="2" charset="2"/>
              </a:rPr>
              <a:t>i</a:t>
            </a:r>
            <a:r>
              <a:rPr lang="en-US" dirty="0"/>
              <a:t> ~ Laplace(0, τ) prior</a:t>
            </a:r>
          </a:p>
          <a:p>
            <a:pPr marL="971550" lvl="1" indent="-285750"/>
            <a:r>
              <a:rPr lang="el-GR" sz="1200" dirty="0"/>
              <a:t>Τ</a:t>
            </a:r>
            <a:r>
              <a:rPr lang="en-US" sz="1200" dirty="0"/>
              <a:t> = “prior scale” tuning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rate at time t:</a:t>
            </a:r>
          </a:p>
          <a:p>
            <a:pPr marL="971550" lvl="1" indent="-285750"/>
            <a:r>
              <a:rPr lang="en-US" sz="1800" dirty="0"/>
              <a:t>Base rate + </a:t>
            </a:r>
            <a:r>
              <a:rPr lang="el-GR" sz="1800" dirty="0"/>
              <a:t>Σ</a:t>
            </a:r>
            <a:r>
              <a:rPr lang="en-US" sz="1200" baseline="-25000" dirty="0"/>
              <a:t>i&lt;t</a:t>
            </a:r>
            <a:r>
              <a:rPr lang="el-GR" sz="1000" b="1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δ</a:t>
            </a:r>
            <a:r>
              <a:rPr lang="en-US" sz="1400" b="1" i="1" baseline="-25000" dirty="0" err="1">
                <a:sym typeface="Wingdings" panose="05000000000000000000" pitchFamily="2" charset="2"/>
              </a:rPr>
              <a:t>i</a:t>
            </a:r>
            <a:endParaRPr lang="en-US" sz="1400" b="1" i="1" baseline="-25000" dirty="0">
              <a:sym typeface="Wingdings" panose="05000000000000000000" pitchFamily="2" charset="2"/>
            </a:endParaRPr>
          </a:p>
          <a:p>
            <a:pPr marL="285750" indent="-285750"/>
            <a:endParaRPr lang="en-US" sz="600" b="1" i="1" baseline="-25000" dirty="0">
              <a:sym typeface="Wingdings" panose="05000000000000000000" pitchFamily="2" charset="2"/>
            </a:endParaRPr>
          </a:p>
          <a:p>
            <a:pPr marL="285750" indent="-285750"/>
            <a:endParaRPr lang="en-US" sz="600" b="1" i="1" baseline="-25000" dirty="0">
              <a:sym typeface="Wingdings" panose="05000000000000000000" pitchFamily="2" charset="2"/>
            </a:endParaRPr>
          </a:p>
          <a:p>
            <a:pPr marL="285750" indent="-285750"/>
            <a:endParaRPr lang="en-US" sz="800" b="1" i="1" baseline="-25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Thus, g(t) = (trend rate)*t + intercept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Changepoints are assumed to continue at the same rate for future forecasts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5A1BE-A392-4650-986B-DA5CD5FA5E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Trend Component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C39273-2EEA-4A3D-9F85-601BDBB7B8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Prophet </a:t>
            </a:r>
            <a:r>
              <a:rPr lang="en-US" dirty="0" err="1"/>
              <a:t>FOrecasting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65EF764-0B80-4677-8D7D-80AB3292FC1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919" t="-533" r="3019"/>
          <a:stretch/>
        </p:blipFill>
        <p:spPr>
          <a:xfrm>
            <a:off x="4709831" y="3289758"/>
            <a:ext cx="4137842" cy="255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D75E23-E531-4039-A1F8-4A4DD518A3F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8BE9536-D6DE-4065-A1DE-2AD4CEFC8C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82" r="3486"/>
          <a:stretch/>
        </p:blipFill>
        <p:spPr>
          <a:xfrm>
            <a:off x="4709831" y="553906"/>
            <a:ext cx="4137842" cy="2550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400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BDB4D-50A4-4315-A31C-5AED1F4733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Scale parameter (b) determines </a:t>
            </a:r>
            <a:r>
              <a:rPr lang="en-US" u="sng" dirty="0"/>
              <a:t>model flexibility</a:t>
            </a:r>
          </a:p>
          <a:p>
            <a:endParaRPr lang="en-US" dirty="0"/>
          </a:p>
          <a:p>
            <a:r>
              <a:rPr lang="en-US" dirty="0"/>
              <a:t>Higher scale = More flexibility, prone to overfit</a:t>
            </a:r>
          </a:p>
          <a:p>
            <a:endParaRPr lang="en-US" dirty="0"/>
          </a:p>
          <a:p>
            <a:r>
              <a:rPr lang="en-US" dirty="0"/>
              <a:t>Smaller Scale = More regularization,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3FEDA-11EB-4CF9-9C0C-DBA36DC734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Also Double Exponential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AFF50-B8BD-4FDD-A624-8D2DAA7576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Laplace 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3D2950-2047-45CE-ACE4-35A30AABD93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85AF5-83CD-4EF1-A641-89416FDB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7" y="1477463"/>
            <a:ext cx="4897376" cy="41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CA7F0-7052-4E64-A397-672AB8BA4B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from Fourier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 = Fourier Order (can tune)</a:t>
            </a:r>
          </a:p>
          <a:p>
            <a:pPr marL="857250" lvl="1" indent="-171450"/>
            <a:r>
              <a:rPr lang="en-US" sz="1200" dirty="0"/>
              <a:t>Higher N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More Flexible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baseline="-25000" dirty="0"/>
              <a:t>n</a:t>
            </a:r>
            <a:r>
              <a:rPr lang="en-US" dirty="0"/>
              <a:t> and b</a:t>
            </a:r>
            <a:r>
              <a:rPr lang="en-US" baseline="-25000" dirty="0"/>
              <a:t>n</a:t>
            </a:r>
            <a:r>
              <a:rPr lang="en-US" dirty="0"/>
              <a:t> ~ </a:t>
            </a:r>
            <a:r>
              <a:rPr lang="en-US" i="1" dirty="0"/>
              <a:t>Normal</a:t>
            </a:r>
            <a:r>
              <a:rPr lang="en-US" dirty="0"/>
              <a:t>(0,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US" dirty="0"/>
              <a:t>) prior</a:t>
            </a:r>
          </a:p>
          <a:p>
            <a:pPr marL="857250" lvl="1" indent="-171450"/>
            <a:r>
              <a:rPr lang="en-US" sz="1200" dirty="0"/>
              <a:t>2N parameters to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 = period of seasonality (can tune)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55E47-F3F7-44A7-8A26-6C020DE18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Seasonal Effects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80CCF-6411-494F-A7C7-0CF10C0C6D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2FBB685-62FE-4F84-A30D-F0207109FA4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17" t="-808" r="-517" b="-808"/>
          <a:stretch/>
        </p:blipFill>
        <p:spPr>
          <a:xfrm>
            <a:off x="4922838" y="554038"/>
            <a:ext cx="3787775" cy="529634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6DC830-CA03-4AC8-BF4D-BB5AA2B8DA5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1FA2D-3854-412F-8275-B077959A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2036959"/>
            <a:ext cx="4314032" cy="6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9AA92C-D6FD-4192-A1CC-1DDC29B548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8" y="1747850"/>
            <a:ext cx="8052893" cy="41957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Effects of holidays (D</a:t>
            </a:r>
            <a:r>
              <a:rPr lang="en-US" baseline="-25000" dirty="0"/>
              <a:t>i</a:t>
            </a:r>
            <a:r>
              <a:rPr lang="en-US" dirty="0"/>
              <a:t>) are assumed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Treated as indicator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κ</a:t>
            </a:r>
            <a:r>
              <a:rPr lang="en-US" dirty="0"/>
              <a:t> ~ </a:t>
            </a:r>
            <a:r>
              <a:rPr lang="en-US" i="1" dirty="0"/>
              <a:t>Normal(0, </a:t>
            </a:r>
            <a:r>
              <a:rPr lang="el-GR" i="1" dirty="0"/>
              <a:t>ν</a:t>
            </a:r>
            <a:r>
              <a:rPr lang="en-US" i="1" baseline="30000" dirty="0"/>
              <a:t>2</a:t>
            </a:r>
            <a:r>
              <a:rPr lang="en-US" i="1" dirty="0"/>
              <a:t>) prior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add holiday window periods (treated as separate holidays)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4E618-BF77-46BD-A1FD-995C911A95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Holiday Effects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863A5-E659-4C16-9BD7-D7A8E44204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CFFB0-5636-4F4F-AEAE-71E9846E32C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58926-0669-4534-A611-15D0D1F6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585033"/>
            <a:ext cx="3579321" cy="13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2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05C89F-8B0A-4AA7-8ADA-B82B3449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II-b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C26B0E-4241-4540-88A2-CE072716F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30614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88D6D-1EB4-4E1A-A368-FC1B4C08C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RTO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F4840D-355E-4BFA-A97E-D05B95EECF6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2A9D06-F5D9-4B36-A98B-1261E930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0716"/>
            <a:ext cx="9144000" cy="44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88D6D-1EB4-4E1A-A368-FC1B4C08C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RTO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F4840D-355E-4BFA-A97E-D05B95EECF6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4DD208-9D5B-4517-B4EC-EB2A5F39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978"/>
            <a:ext cx="9144000" cy="44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88D6D-1EB4-4E1A-A368-FC1B4C08C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Snap Loan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F4840D-355E-4BFA-A97E-D05B95EECF6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05FEE8-2499-4E36-A314-02F62664F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481"/>
            <a:ext cx="9144000" cy="45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93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488D6D-1EB4-4E1A-A368-FC1B4C08C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Snap Loan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F4840D-355E-4BFA-A97E-D05B95EECF6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8FACF7-F841-4C92-BBF2-D59E4345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0" y="1090481"/>
            <a:ext cx="8956346" cy="43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5D340D-14D4-4256-A545-993D16D371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9858" y="1331131"/>
            <a:ext cx="4395017" cy="48748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seasonality effects are </a:t>
            </a:r>
            <a:r>
              <a:rPr lang="en-US" u="sng" dirty="0"/>
              <a:t>multiplicative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seasonality present</a:t>
            </a:r>
          </a:p>
          <a:p>
            <a:pPr marL="971550" lvl="1" indent="-285750"/>
            <a:r>
              <a:rPr lang="en-US" sz="1200" dirty="0"/>
              <a:t>Dips on Saturdays, spikes Friday/Monday</a:t>
            </a:r>
          </a:p>
          <a:p>
            <a:pPr marL="971550" lvl="1" indent="-285750"/>
            <a:r>
              <a:rPr lang="en-US" sz="1200" dirty="0"/>
              <a:t>Try yearly/monthly/quarterly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Spikes occur late Feb (</a:t>
            </a:r>
            <a:r>
              <a:rPr lang="en-US" dirty="0">
                <a:sym typeface="Wingdings" panose="05000000000000000000" pitchFamily="2" charset="2"/>
              </a:rPr>
              <a:t>Tax season)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RTO (Increasing), Snap Loan (Leveling 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Data Cleaning: Threw out Sundays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Model: Add Tax season and US holidays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2127AD-18E6-48A8-A1E1-83C9E0B24D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BC1255-CE47-4B7D-AF2F-CC54FB85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331131"/>
            <a:ext cx="4571999" cy="2278980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B96F68AF-A045-4AD7-9460-D0141D25EDFA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3805594479"/>
              </p:ext>
            </p:extLst>
          </p:nvPr>
        </p:nvGraphicFramePr>
        <p:xfrm>
          <a:off x="5879878" y="3610111"/>
          <a:ext cx="19562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122">
                  <a:extLst>
                    <a:ext uri="{9D8B030D-6E8A-4147-A177-3AD203B41FA5}">
                      <a16:colId xmlns:a16="http://schemas.microsoft.com/office/drawing/2014/main" val="311623248"/>
                    </a:ext>
                  </a:extLst>
                </a:gridCol>
                <a:gridCol w="978122">
                  <a:extLst>
                    <a:ext uri="{9D8B030D-6E8A-4147-A177-3AD203B41FA5}">
                      <a16:colId xmlns:a16="http://schemas.microsoft.com/office/drawing/2014/main" val="90954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$200K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9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4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0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$354K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8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$033K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2564"/>
                  </a:ext>
                </a:extLst>
              </a:tr>
            </a:tbl>
          </a:graphicData>
        </a:graphic>
      </p:graphicFrame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5DD6D8C8-3911-4D65-9AC6-F2963F528DED}"/>
              </a:ext>
            </a:extLst>
          </p:cNvPr>
          <p:cNvSpPr txBox="1">
            <a:spLocks/>
          </p:cNvSpPr>
          <p:nvPr/>
        </p:nvSpPr>
        <p:spPr>
          <a:xfrm>
            <a:off x="6778752" y="6477576"/>
            <a:ext cx="1587241" cy="219399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77D-B241-1646-AAE3-989D017D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3C4392-7C3F-4B28-8689-547E4C842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363" y="3958697"/>
            <a:ext cx="8305800" cy="13795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4795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B0821-C8C8-4624-B439-BF5288E019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Ex. Same Day + RTO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AEA9E-31C5-4CBB-8F62-D36B353F4D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Model Components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160090-7C28-4282-A42E-0B46D1B73BD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D9BA2-430F-45D9-9E45-DB9BDC9D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" y="1522329"/>
            <a:ext cx="4541890" cy="2495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22BC1-F3F2-49A6-AA19-F217BE4F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36" y="1479561"/>
            <a:ext cx="4547549" cy="446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8E1FB9-614E-441B-9F85-181D66571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8" y="4449451"/>
            <a:ext cx="4304441" cy="14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1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E8DD6-1CCA-4256-8C84-FB0D3379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87" y="5349712"/>
            <a:ext cx="4138612" cy="787138"/>
          </a:xfrm>
        </p:spPr>
        <p:txBody>
          <a:bodyPr/>
          <a:lstStyle/>
          <a:p>
            <a:r>
              <a:rPr lang="en-US" sz="1800" dirty="0"/>
              <a:t>MAE: $10,045</a:t>
            </a:r>
          </a:p>
          <a:p>
            <a:r>
              <a:rPr lang="en-US" sz="1800" dirty="0"/>
              <a:t>Cumulative MAE: $56,432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F15B6-6A7E-4363-8A86-D299A2C39A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Initial Model 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02F213-C8CE-4C51-8A22-7207D177B7D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CE7EC2C-4409-480A-8AC6-4B0F323723F1}"/>
              </a:ext>
            </a:extLst>
          </p:cNvPr>
          <p:cNvSpPr txBox="1">
            <a:spLocks/>
          </p:cNvSpPr>
          <p:nvPr/>
        </p:nvSpPr>
        <p:spPr>
          <a:xfrm>
            <a:off x="433388" y="1182036"/>
            <a:ext cx="4138612" cy="536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Day - RTO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21E786-BF94-4ACB-A6C9-AD820C8AD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3"/>
          <a:stretch/>
        </p:blipFill>
        <p:spPr>
          <a:xfrm>
            <a:off x="-1" y="1553236"/>
            <a:ext cx="4572000" cy="1685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1C0720-10C5-4884-833D-862B389C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3494"/>
            <a:ext cx="4571999" cy="1685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234D7-0E09-4089-9B20-085BF015A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2"/>
          <a:stretch/>
        </p:blipFill>
        <p:spPr>
          <a:xfrm>
            <a:off x="4571999" y="1601466"/>
            <a:ext cx="4572001" cy="3537924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981F99D-C6BE-48A1-83EE-AF259DD9978D}"/>
              </a:ext>
            </a:extLst>
          </p:cNvPr>
          <p:cNvSpPr txBox="1">
            <a:spLocks/>
          </p:cNvSpPr>
          <p:nvPr/>
        </p:nvSpPr>
        <p:spPr>
          <a:xfrm>
            <a:off x="5005386" y="1182036"/>
            <a:ext cx="4138612" cy="5365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Total - RTO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F615AE-08F7-48E7-8C61-2FB3BB6C7BAC}"/>
              </a:ext>
            </a:extLst>
          </p:cNvPr>
          <p:cNvSpPr txBox="1">
            <a:spLocks/>
          </p:cNvSpPr>
          <p:nvPr/>
        </p:nvSpPr>
        <p:spPr>
          <a:xfrm>
            <a:off x="4788693" y="5397080"/>
            <a:ext cx="4138612" cy="787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MAE: $18,340</a:t>
            </a:r>
          </a:p>
          <a:p>
            <a:r>
              <a:rPr lang="en-US" sz="1800" dirty="0"/>
              <a:t>Cumulative MAE: $39,359</a:t>
            </a:r>
          </a:p>
        </p:txBody>
      </p:sp>
    </p:spTree>
    <p:extLst>
      <p:ext uri="{BB962C8B-B14F-4D97-AF65-F5344CB8AC3E}">
        <p14:creationId xmlns:p14="http://schemas.microsoft.com/office/powerpoint/2010/main" val="161406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9FBC96-5FF5-4D5D-B522-E5775919A4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9" y="1747850"/>
            <a:ext cx="4137842" cy="1681150"/>
          </a:xfrm>
        </p:spPr>
        <p:txBody>
          <a:bodyPr>
            <a:normAutofit/>
          </a:bodyPr>
          <a:lstStyle/>
          <a:p>
            <a:r>
              <a:rPr lang="en-US" sz="1800" u="sng" dirty="0"/>
              <a:t>Trend Changepoints</a:t>
            </a:r>
            <a:r>
              <a:rPr lang="en-US" sz="1800" dirty="0"/>
              <a:t>:</a:t>
            </a:r>
          </a:p>
          <a:p>
            <a:pPr marL="971550" lvl="1" indent="-285750"/>
            <a:r>
              <a:rPr lang="en-US" sz="1400" dirty="0"/>
              <a:t>Number (25)</a:t>
            </a:r>
          </a:p>
          <a:p>
            <a:pPr marL="971550" lvl="1" indent="-285750"/>
            <a:r>
              <a:rPr lang="en-US" sz="1400" dirty="0"/>
              <a:t>Range (80%)</a:t>
            </a:r>
          </a:p>
          <a:p>
            <a:pPr marL="971550" lvl="1" indent="-285750"/>
            <a:r>
              <a:rPr lang="en-US" sz="1400" dirty="0"/>
              <a:t>Prior scale (.05)</a:t>
            </a:r>
          </a:p>
          <a:p>
            <a:pPr marL="971550" lvl="1" indent="-285750"/>
            <a:r>
              <a:rPr lang="en-US" sz="1400" dirty="0"/>
              <a:t>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958EB-355E-41D6-A307-A85D929188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F66F9-B7F6-4B57-9E18-C16F303D6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22AC78-6633-47C9-A404-DDA2DF4C18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A39802B-9D2E-4451-8718-035799ED9684}"/>
              </a:ext>
            </a:extLst>
          </p:cNvPr>
          <p:cNvSpPr txBox="1">
            <a:spLocks/>
          </p:cNvSpPr>
          <p:nvPr/>
        </p:nvSpPr>
        <p:spPr>
          <a:xfrm>
            <a:off x="433387" y="3752995"/>
            <a:ext cx="4137842" cy="97140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Holidays:</a:t>
            </a:r>
          </a:p>
          <a:p>
            <a:pPr marL="971550" lvl="1" indent="-285750"/>
            <a:r>
              <a:rPr lang="en-US" sz="1400" dirty="0"/>
              <a:t>Prior Scale (10)</a:t>
            </a:r>
          </a:p>
          <a:p>
            <a:pPr marL="971550" lvl="1" indent="-285750"/>
            <a:r>
              <a:rPr lang="en-US" sz="1400" dirty="0"/>
              <a:t>User Defined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745912A-E745-459D-B176-78F1A587E5A0}"/>
              </a:ext>
            </a:extLst>
          </p:cNvPr>
          <p:cNvSpPr txBox="1">
            <a:spLocks/>
          </p:cNvSpPr>
          <p:nvPr/>
        </p:nvSpPr>
        <p:spPr>
          <a:xfrm>
            <a:off x="4571229" y="1747850"/>
            <a:ext cx="4137842" cy="1681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For Each Seasonality:</a:t>
            </a:r>
          </a:p>
          <a:p>
            <a:pPr marL="971550" lvl="1" indent="-285750"/>
            <a:r>
              <a:rPr lang="en-US" sz="1400" dirty="0"/>
              <a:t>Which seasons to include?</a:t>
            </a:r>
          </a:p>
          <a:p>
            <a:pPr marL="971550" lvl="1" indent="-285750"/>
            <a:r>
              <a:rPr lang="en-US" sz="1400" dirty="0"/>
              <a:t>Period</a:t>
            </a:r>
          </a:p>
          <a:p>
            <a:pPr marL="971550" lvl="1" indent="-285750"/>
            <a:r>
              <a:rPr lang="en-US" sz="1400" dirty="0"/>
              <a:t>Fourier Order (3 week, 10 </a:t>
            </a:r>
            <a:r>
              <a:rPr lang="en-US" sz="1400" dirty="0" err="1"/>
              <a:t>yr</a:t>
            </a:r>
            <a:r>
              <a:rPr lang="en-US" sz="1400" dirty="0"/>
              <a:t>)</a:t>
            </a:r>
          </a:p>
          <a:p>
            <a:pPr marL="971550" lvl="1" indent="-285750"/>
            <a:r>
              <a:rPr lang="en-US" sz="1400" dirty="0"/>
              <a:t>Prior scale (10)</a:t>
            </a:r>
          </a:p>
          <a:p>
            <a:pPr marL="971550" lvl="1" indent="-285750"/>
            <a:r>
              <a:rPr lang="en-US" sz="1400" dirty="0"/>
              <a:t>Type (Additive)</a:t>
            </a:r>
          </a:p>
          <a:p>
            <a:pPr marL="285750" indent="-285750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3534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77D-B241-1646-AAE3-989D017D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91900-A5F8-4A18-BCDD-7E10A99F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363" y="3958697"/>
            <a:ext cx="8305800" cy="1379538"/>
          </a:xfrm>
        </p:spPr>
        <p:txBody>
          <a:bodyPr/>
          <a:lstStyle/>
          <a:p>
            <a:r>
              <a:rPr lang="en-US" dirty="0"/>
              <a:t>Tuning/</a:t>
            </a:r>
          </a:p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87466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E98755-EFE5-411D-BD49-81752DFF98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4276" y="1090482"/>
            <a:ext cx="7722405" cy="67954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Sometimes models with lower MAE had terrible cumulative graphs… (Snap Loan – Arranged</a:t>
            </a:r>
            <a:r>
              <a:rPr lang="en-US" u="sng" dirty="0"/>
              <a:t>)</a:t>
            </a:r>
            <a:endParaRPr lang="en-US" dirty="0"/>
          </a:p>
          <a:p>
            <a:r>
              <a:rPr lang="en-US" dirty="0"/>
              <a:t>Collections team wants to be able to set monthly goals as well.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DE2BA1-BFBD-4ECF-BC7B-75A95E72DB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Cumulative MAE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CB7B44-C3C7-4CFB-BCFF-42F90EA90ED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43BBD14-4ABF-478C-BAE0-D0276CA8C99F}"/>
              </a:ext>
            </a:extLst>
          </p:cNvPr>
          <p:cNvSpPr txBox="1">
            <a:spLocks/>
          </p:cNvSpPr>
          <p:nvPr/>
        </p:nvSpPr>
        <p:spPr>
          <a:xfrm>
            <a:off x="433387" y="5593572"/>
            <a:ext cx="8525787" cy="71052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3766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Technically the left model had a lower MAE (1404 vs 1477)</a:t>
            </a:r>
          </a:p>
          <a:p>
            <a:r>
              <a:rPr lang="en-US" dirty="0"/>
              <a:t>But Left Cumulative MAE was 5635 (vs 1907)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BD1AB1-3637-43AE-BFE6-441FD140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" y="1874280"/>
            <a:ext cx="9102117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17E20-63DA-4F0C-8636-A1E08857D9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9" y="1090481"/>
            <a:ext cx="3722205" cy="48531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Jan 2016 – May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June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July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time constraints and convoluted nature of tuning so many hyperparameters, </a:t>
            </a:r>
            <a:r>
              <a:rPr lang="en-US" u="sng" dirty="0"/>
              <a:t>simple time-dependent CV </a:t>
            </a:r>
            <a:r>
              <a:rPr lang="en-US" dirty="0"/>
              <a:t>was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improvements: Nested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5190-B53F-46D5-8C08-6BDCFD6071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10759-7B3C-4278-B08E-41D296ABFD0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BC9E7-B847-403E-916E-FF37ABFC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46" y="1090481"/>
            <a:ext cx="4690753" cy="16327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C7B66B-1305-4C7F-85A1-3E07FB70EC6B}"/>
              </a:ext>
            </a:extLst>
          </p:cNvPr>
          <p:cNvSpPr/>
          <p:nvPr/>
        </p:nvSpPr>
        <p:spPr>
          <a:xfrm>
            <a:off x="8771104" y="1391639"/>
            <a:ext cx="83128" cy="154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8FB64D-3148-45AC-8AFB-DD1144DE4A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86" y="1090481"/>
            <a:ext cx="7136647" cy="4853115"/>
          </a:xfrm>
        </p:spPr>
        <p:txBody>
          <a:bodyPr>
            <a:normAutofit/>
          </a:bodyPr>
          <a:lstStyle/>
          <a:p>
            <a:r>
              <a:rPr lang="en-US" sz="2800" b="1" dirty="0"/>
              <a:t>Method (Incomplete grid Search)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Tune Fourier Orders for each seasonality effect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Tune Fourier Prior Scales all at once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Tune Holiday Prior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Tune Changepoint prior scale, proportion, and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Compare test set error (MAE and CUM_MAE) with untuned model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FA31E-6431-4963-9FC1-E5163037A4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Model 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0DB6F-E0E0-45A4-8243-1EA9B12ACBE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0600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5EC00-F05B-4596-A091-4BE3C30C5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CV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E29F7-4D89-45CB-87EC-BBAD397638AB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7DD30-3EAA-4A34-B55A-EEDDA0A1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268412"/>
            <a:ext cx="4376492" cy="4227716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884A011-ED32-4EA0-A752-123231013E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88408" y="1268412"/>
            <a:ext cx="3722205" cy="48531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holiday scale, the row in blue is the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six values with better cumulative MAE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could consider taking </a:t>
            </a:r>
            <a:r>
              <a:rPr lang="en-US" dirty="0" err="1"/>
              <a:t>taking</a:t>
            </a:r>
            <a:r>
              <a:rPr lang="en-US" dirty="0"/>
              <a:t> the lowest cumulative </a:t>
            </a:r>
            <a:r>
              <a:rPr lang="en-US" dirty="0" err="1"/>
              <a:t>mae</a:t>
            </a:r>
            <a:r>
              <a:rPr lang="en-US" dirty="0"/>
              <a:t>, </a:t>
            </a:r>
            <a:r>
              <a:rPr lang="en-US" dirty="0" err="1"/>
              <a:t>mae</a:t>
            </a:r>
            <a:r>
              <a:rPr lang="en-US" dirty="0"/>
              <a:t>, or </a:t>
            </a:r>
            <a:r>
              <a:rPr lang="en-US" dirty="0" err="1"/>
              <a:t>rmse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5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DF75C3-F842-4CC8-ACA4-DFA9BBF6D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RTO-Total Comparison</a:t>
            </a:r>
          </a:p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A4B2433-4857-4FD9-BB27-BFEBD8EC92B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6673B-296E-4703-ABBE-DE2A89B7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07500"/>
            <a:ext cx="4485170" cy="3420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36DD4-3003-4F08-A71F-3E0A915F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" y="2207500"/>
            <a:ext cx="4531825" cy="3420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FE166-1A32-4DDC-A934-B46263F35E0F}"/>
              </a:ext>
            </a:extLst>
          </p:cNvPr>
          <p:cNvSpPr txBox="1"/>
          <p:nvPr/>
        </p:nvSpPr>
        <p:spPr>
          <a:xfrm>
            <a:off x="1846510" y="1622148"/>
            <a:ext cx="116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Tuned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CA125-8D1D-4D87-9A53-D4E05511A398}"/>
              </a:ext>
            </a:extLst>
          </p:cNvPr>
          <p:cNvSpPr txBox="1"/>
          <p:nvPr/>
        </p:nvSpPr>
        <p:spPr>
          <a:xfrm>
            <a:off x="6382878" y="1622148"/>
            <a:ext cx="79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</a:t>
            </a:r>
          </a:p>
        </p:txBody>
      </p:sp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C10FACD2-4D4B-4BEF-A353-4993DE8BD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980372"/>
              </p:ext>
            </p:extLst>
          </p:nvPr>
        </p:nvGraphicFramePr>
        <p:xfrm>
          <a:off x="5488861" y="118663"/>
          <a:ext cx="3655139" cy="139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18">
                  <a:extLst>
                    <a:ext uri="{9D8B030D-6E8A-4147-A177-3AD203B41FA5}">
                      <a16:colId xmlns:a16="http://schemas.microsoft.com/office/drawing/2014/main" val="777068029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552551989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837079186"/>
                    </a:ext>
                  </a:extLst>
                </a:gridCol>
              </a:tblGrid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July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Tuned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91668"/>
                  </a:ext>
                </a:extLst>
              </a:tr>
              <a:tr h="450797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18,432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5391"/>
                  </a:ext>
                </a:extLst>
              </a:tr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CUM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167,938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31,438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2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7DAF8-DC60-4427-B2A2-69AA3F8F5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RTO-Same 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1809E-0B90-44FD-B730-3F75EDF3BBD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D6D05-359E-4C0D-88BB-3C3F8B44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55" y="2059932"/>
            <a:ext cx="4679193" cy="3511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3243A-151E-4D54-A53A-F1062629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32"/>
            <a:ext cx="4484452" cy="344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556E4B-E6A6-492A-A753-5A634E67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87" y="1495226"/>
            <a:ext cx="1268078" cy="49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63E64-1E36-48F0-8EB7-1DF451814DF9}"/>
              </a:ext>
            </a:extLst>
          </p:cNvPr>
          <p:cNvSpPr txBox="1"/>
          <p:nvPr/>
        </p:nvSpPr>
        <p:spPr>
          <a:xfrm>
            <a:off x="6346323" y="1557469"/>
            <a:ext cx="86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</a:t>
            </a: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A696E6A-9F05-4A73-B9C0-EA34273D0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504600"/>
              </p:ext>
            </p:extLst>
          </p:nvPr>
        </p:nvGraphicFramePr>
        <p:xfrm>
          <a:off x="5298166" y="100462"/>
          <a:ext cx="3655139" cy="139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18">
                  <a:extLst>
                    <a:ext uri="{9D8B030D-6E8A-4147-A177-3AD203B41FA5}">
                      <a16:colId xmlns:a16="http://schemas.microsoft.com/office/drawing/2014/main" val="777068029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552551989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837079186"/>
                    </a:ext>
                  </a:extLst>
                </a:gridCol>
              </a:tblGrid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July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Tuned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91668"/>
                  </a:ext>
                </a:extLst>
              </a:tr>
              <a:tr h="450797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5391"/>
                  </a:ext>
                </a:extLst>
              </a:tr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CUM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117,661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49,817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3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71F87-9E1F-4324-B0FA-20ABE01E67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Their job is to collect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be collected that same day or arranged for a later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collect money for 3 different products</a:t>
            </a:r>
            <a:endParaRPr lang="en-US" sz="3200" dirty="0"/>
          </a:p>
          <a:p>
            <a:pPr marL="971550" lvl="1" indent="-285750"/>
            <a:r>
              <a:rPr lang="en-US" sz="1800" dirty="0"/>
              <a:t>RTO, Snap Loan, Credit+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95A86-2A8C-4D5E-8AC2-00799E4A3A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87" y="1211274"/>
            <a:ext cx="6056189" cy="536575"/>
          </a:xfrm>
        </p:spPr>
        <p:txBody>
          <a:bodyPr/>
          <a:lstStyle/>
          <a:p>
            <a:r>
              <a:rPr lang="en-US" sz="3200" dirty="0"/>
              <a:t>The Collections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A6BA5-0D13-4A85-84FB-5C652FCBD5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5B58C4-7536-42F4-A0B3-4D4A8E2501D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2011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7DAF8-DC60-4427-B2A2-69AA3F8F5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Snap Loan – Total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1809E-0B90-44FD-B730-3F75EDF3BBD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56E4B-E6A6-492A-A753-5A634E67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87" y="1495226"/>
            <a:ext cx="1268078" cy="49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63E64-1E36-48F0-8EB7-1DF451814DF9}"/>
              </a:ext>
            </a:extLst>
          </p:cNvPr>
          <p:cNvSpPr txBox="1"/>
          <p:nvPr/>
        </p:nvSpPr>
        <p:spPr>
          <a:xfrm>
            <a:off x="6346323" y="1557469"/>
            <a:ext cx="86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</a:t>
            </a: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17733A3C-C983-483B-8B8F-E272ADABB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554709"/>
              </p:ext>
            </p:extLst>
          </p:nvPr>
        </p:nvGraphicFramePr>
        <p:xfrm>
          <a:off x="5298166" y="126972"/>
          <a:ext cx="3655139" cy="136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18">
                  <a:extLst>
                    <a:ext uri="{9D8B030D-6E8A-4147-A177-3AD203B41FA5}">
                      <a16:colId xmlns:a16="http://schemas.microsoft.com/office/drawing/2014/main" val="777068029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552551989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837079186"/>
                    </a:ext>
                  </a:extLst>
                </a:gridCol>
              </a:tblGrid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July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Tuned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91668"/>
                  </a:ext>
                </a:extLst>
              </a:tr>
              <a:tr h="424610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5391"/>
                  </a:ext>
                </a:extLst>
              </a:tr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CUM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152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5697BD-7FAB-4DCF-B0B1-E9236ECF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931"/>
            <a:ext cx="4563535" cy="3451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F9BC59-0827-4CCB-A6EC-3B2151AA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9931"/>
            <a:ext cx="4531285" cy="34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4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7DAF8-DC60-4427-B2A2-69AA3F8F5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Snap Loan – Same 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1809E-0B90-44FD-B730-3F75EDF3BBD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56E4B-E6A6-492A-A753-5A634E67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87" y="1495226"/>
            <a:ext cx="1268078" cy="49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63E64-1E36-48F0-8EB7-1DF451814DF9}"/>
              </a:ext>
            </a:extLst>
          </p:cNvPr>
          <p:cNvSpPr txBox="1"/>
          <p:nvPr/>
        </p:nvSpPr>
        <p:spPr>
          <a:xfrm>
            <a:off x="6346323" y="1557469"/>
            <a:ext cx="86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</a:t>
            </a: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17733A3C-C983-483B-8B8F-E272ADABB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53883"/>
              </p:ext>
            </p:extLst>
          </p:nvPr>
        </p:nvGraphicFramePr>
        <p:xfrm>
          <a:off x="5298166" y="126972"/>
          <a:ext cx="3655139" cy="139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18">
                  <a:extLst>
                    <a:ext uri="{9D8B030D-6E8A-4147-A177-3AD203B41FA5}">
                      <a16:colId xmlns:a16="http://schemas.microsoft.com/office/drawing/2014/main" val="777068029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2552551989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837079186"/>
                    </a:ext>
                  </a:extLst>
                </a:gridCol>
              </a:tblGrid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Test (July)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Tuned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91668"/>
                  </a:ext>
                </a:extLst>
              </a:tr>
              <a:tr h="450797"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55391"/>
                  </a:ext>
                </a:extLst>
              </a:tr>
              <a:tr h="469822">
                <a:tc>
                  <a:txBody>
                    <a:bodyPr/>
                    <a:lstStyle/>
                    <a:p>
                      <a:r>
                        <a:rPr lang="en-US" dirty="0"/>
                        <a:t>CUM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1527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B1AAEB-FFAB-469C-AA3E-A8B41D5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9931"/>
            <a:ext cx="4627016" cy="3511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7E2D7-F133-4698-AF05-44BA4FC0D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9931"/>
            <a:ext cx="4647392" cy="35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77D-B241-1646-AAE3-989D017D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91900-A5F8-4A18-BCDD-7E10A99F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363" y="3958697"/>
            <a:ext cx="8305800" cy="1379538"/>
          </a:xfrm>
        </p:spPr>
        <p:txBody>
          <a:bodyPr/>
          <a:lstStyle/>
          <a:p>
            <a:r>
              <a:rPr lang="en-US" dirty="0"/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3243912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39F4F-A941-4B88-809E-DE87DB699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Big Picture 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145A7-973A-4CDD-805F-1AF271DE478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D640-8F4F-49AB-BC6B-7DCD2B7A52B2}"/>
              </a:ext>
            </a:extLst>
          </p:cNvPr>
          <p:cNvSpPr txBox="1"/>
          <p:nvPr/>
        </p:nvSpPr>
        <p:spPr>
          <a:xfrm>
            <a:off x="2012637" y="918398"/>
            <a:ext cx="107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B3C4D-93D0-4494-ACEC-5001DDFB680D}"/>
              </a:ext>
            </a:extLst>
          </p:cNvPr>
          <p:cNvSpPr txBox="1"/>
          <p:nvPr/>
        </p:nvSpPr>
        <p:spPr>
          <a:xfrm>
            <a:off x="5978581" y="918398"/>
            <a:ext cx="173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Snap Loan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F6B2E-B0E1-4E79-8551-178DF4AFCC48}"/>
              </a:ext>
            </a:extLst>
          </p:cNvPr>
          <p:cNvSpPr txBox="1"/>
          <p:nvPr/>
        </p:nvSpPr>
        <p:spPr>
          <a:xfrm>
            <a:off x="-35314" y="2126773"/>
            <a:ext cx="553998" cy="7803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Total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15A20-12D0-43B3-A8F5-F7ADAAC6483F}"/>
              </a:ext>
            </a:extLst>
          </p:cNvPr>
          <p:cNvSpPr txBox="1"/>
          <p:nvPr/>
        </p:nvSpPr>
        <p:spPr>
          <a:xfrm>
            <a:off x="-35314" y="3808282"/>
            <a:ext cx="553998" cy="18850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Same Day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A3C8C7-5590-451A-8452-A30BE469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4" y="1327694"/>
            <a:ext cx="4082956" cy="235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6EC5EE-AF8A-4025-93A6-2B990D0B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4" y="3808282"/>
            <a:ext cx="4082956" cy="2368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8B1EE-DE86-425B-AB3D-F6FEF549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40" y="1327693"/>
            <a:ext cx="4102981" cy="2378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70E99-17AE-4565-9353-CC2B6A017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640" y="3829960"/>
            <a:ext cx="4082956" cy="23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1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39F4F-A941-4B88-809E-DE87DB699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Trend Components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145A7-973A-4CDD-805F-1AF271DE478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D640-8F4F-49AB-BC6B-7DCD2B7A52B2}"/>
              </a:ext>
            </a:extLst>
          </p:cNvPr>
          <p:cNvSpPr txBox="1"/>
          <p:nvPr/>
        </p:nvSpPr>
        <p:spPr>
          <a:xfrm>
            <a:off x="2012637" y="918398"/>
            <a:ext cx="107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B3C4D-93D0-4494-ACEC-5001DDFB680D}"/>
              </a:ext>
            </a:extLst>
          </p:cNvPr>
          <p:cNvSpPr txBox="1"/>
          <p:nvPr/>
        </p:nvSpPr>
        <p:spPr>
          <a:xfrm>
            <a:off x="5978581" y="918398"/>
            <a:ext cx="173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Snap Loan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15A20-12D0-43B3-A8F5-F7ADAAC6483F}"/>
              </a:ext>
            </a:extLst>
          </p:cNvPr>
          <p:cNvSpPr txBox="1"/>
          <p:nvPr/>
        </p:nvSpPr>
        <p:spPr>
          <a:xfrm>
            <a:off x="-35314" y="3808282"/>
            <a:ext cx="553998" cy="18850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Same Day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DC025-C902-4333-9077-B23175EF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1" y="1851383"/>
            <a:ext cx="4125368" cy="1305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4620A0-F192-49D4-B565-FEC288EB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1" y="4264467"/>
            <a:ext cx="4224964" cy="1305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DD615-7E74-4346-8C4E-EA6294D7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55" y="1851383"/>
            <a:ext cx="4224964" cy="1345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CF1BE0-1F8C-464D-A21F-13B9A83C8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57" y="4268075"/>
            <a:ext cx="4125369" cy="1345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CB06F6-D0F3-4DBA-B0A1-AECE86076914}"/>
              </a:ext>
            </a:extLst>
          </p:cNvPr>
          <p:cNvSpPr txBox="1"/>
          <p:nvPr/>
        </p:nvSpPr>
        <p:spPr>
          <a:xfrm>
            <a:off x="-35314" y="2126773"/>
            <a:ext cx="553998" cy="7803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84122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39F4F-A941-4B88-809E-DE87DB699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Weekly Seasonality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145A7-973A-4CDD-805F-1AF271DE478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D640-8F4F-49AB-BC6B-7DCD2B7A52B2}"/>
              </a:ext>
            </a:extLst>
          </p:cNvPr>
          <p:cNvSpPr txBox="1"/>
          <p:nvPr/>
        </p:nvSpPr>
        <p:spPr>
          <a:xfrm>
            <a:off x="2012637" y="918398"/>
            <a:ext cx="107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B3C4D-93D0-4494-ACEC-5001DDFB680D}"/>
              </a:ext>
            </a:extLst>
          </p:cNvPr>
          <p:cNvSpPr txBox="1"/>
          <p:nvPr/>
        </p:nvSpPr>
        <p:spPr>
          <a:xfrm>
            <a:off x="5978581" y="918398"/>
            <a:ext cx="173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Snap Loan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15A20-12D0-43B3-A8F5-F7ADAAC6483F}"/>
              </a:ext>
            </a:extLst>
          </p:cNvPr>
          <p:cNvSpPr txBox="1"/>
          <p:nvPr/>
        </p:nvSpPr>
        <p:spPr>
          <a:xfrm>
            <a:off x="-35314" y="3808282"/>
            <a:ext cx="553998" cy="18850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Same Day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C697A-C997-4CF4-B502-3C74644D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31" y="4188311"/>
            <a:ext cx="4440143" cy="1361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F2246E-916D-40D7-B60A-BF739612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76427"/>
            <a:ext cx="4267474" cy="1368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261EEF-DDA5-4824-BBFC-B9303AA85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4253248"/>
            <a:ext cx="3821062" cy="122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7FC547-8A76-4991-A6E0-8F706107C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" y="1719248"/>
            <a:ext cx="4138613" cy="13014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F90281-3C42-44F7-B15B-C449D6E1029C}"/>
              </a:ext>
            </a:extLst>
          </p:cNvPr>
          <p:cNvSpPr txBox="1"/>
          <p:nvPr/>
        </p:nvSpPr>
        <p:spPr>
          <a:xfrm>
            <a:off x="-35314" y="2126773"/>
            <a:ext cx="553998" cy="7803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u="sng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63563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39F4F-A941-4B88-809E-DE87DB699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Other Effects (RTO)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145A7-973A-4CDD-805F-1AF271DE478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D640-8F4F-49AB-BC6B-7DCD2B7A52B2}"/>
              </a:ext>
            </a:extLst>
          </p:cNvPr>
          <p:cNvSpPr txBox="1"/>
          <p:nvPr/>
        </p:nvSpPr>
        <p:spPr>
          <a:xfrm>
            <a:off x="276976" y="996220"/>
            <a:ext cx="146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Holiday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B3C4D-93D0-4494-ACEC-5001DDFB680D}"/>
              </a:ext>
            </a:extLst>
          </p:cNvPr>
          <p:cNvSpPr txBox="1"/>
          <p:nvPr/>
        </p:nvSpPr>
        <p:spPr>
          <a:xfrm>
            <a:off x="276976" y="3640011"/>
            <a:ext cx="300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Yearly Seasonality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AE07B-825C-4ADA-8AD6-21304732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5" y="1457885"/>
            <a:ext cx="6902645" cy="2182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9EA4B-C924-4608-A104-A4415B8C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6" y="4101676"/>
            <a:ext cx="6746233" cy="21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28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77D-B241-1646-AAE3-989D017D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91900-A5F8-4A18-BCDD-7E10A99F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363" y="3958697"/>
            <a:ext cx="8305800" cy="1379538"/>
          </a:xfrm>
        </p:spPr>
        <p:txBody>
          <a:bodyPr/>
          <a:lstStyle/>
          <a:p>
            <a:r>
              <a:rPr lang="en-US" dirty="0"/>
              <a:t>Conclusions / </a:t>
            </a:r>
            <a:r>
              <a:rPr lang="en-US" dirty="0" err="1"/>
              <a:t>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9FE7E-C7A3-4050-99D2-44E3DA1FD1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9" y="1225485"/>
            <a:ext cx="6117470" cy="471811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SnapLoan</a:t>
            </a:r>
            <a:r>
              <a:rPr lang="en-US" sz="2000" dirty="0"/>
              <a:t> products only had 10 months of data</a:t>
            </a:r>
          </a:p>
          <a:p>
            <a:pPr marL="971550" lvl="1" indent="-285750"/>
            <a:r>
              <a:rPr lang="en-US" sz="1800" dirty="0"/>
              <a:t>No yearly seasonality</a:t>
            </a:r>
          </a:p>
          <a:p>
            <a:pPr marL="971550" lvl="1" indent="-285750"/>
            <a:r>
              <a:rPr lang="en-US" sz="1800" dirty="0"/>
              <a:t>Tuning/CV should be updated soon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RTO timeseries were relatively stable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will likely need to be tuned again</a:t>
            </a:r>
          </a:p>
          <a:p>
            <a:pPr marL="971550" lvl="1" indent="-285750"/>
            <a:r>
              <a:rPr lang="en-US" sz="1800" dirty="0"/>
              <a:t>No automated CV algorithm (yet)</a:t>
            </a:r>
          </a:p>
          <a:p>
            <a:pPr marL="971550" lvl="1" indent="-285750"/>
            <a:r>
              <a:rPr lang="en-US" sz="1800" dirty="0"/>
              <a:t>CV takes a lot of time (3 </a:t>
            </a:r>
            <a:r>
              <a:rPr lang="en-US" sz="1800" dirty="0" err="1"/>
              <a:t>hrs</a:t>
            </a:r>
            <a:r>
              <a:rPr lang="en-US" sz="1800" dirty="0"/>
              <a:t>) </a:t>
            </a:r>
          </a:p>
          <a:p>
            <a:pPr marL="971550" lvl="1" indent="-285750"/>
            <a:r>
              <a:rPr lang="en-US" sz="1800" dirty="0"/>
              <a:t>Retune every 6 months?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6A7C-0234-436F-A77E-99287EA6A6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157EBE-088E-4314-836D-DC620B77318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26183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D2737-AB94-4790-B43B-69E712E05EE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Improvements for targeted dollar predictions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Separated targets for total and same day dollars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Separated targets for RTO and Snap Loan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 way to view a combined goal for both product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 cumulative view to check monthly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At beginning of a new month, automatically generate new predictions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>
                <a:hlinkClick r:id="rId2"/>
              </a:rPr>
              <a:t>https://shiny.snapfinance.com/app/CollectionsDashboard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8048F-FE79-4DE0-9F81-AF4D24BE25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Collections </a:t>
            </a:r>
            <a:r>
              <a:rPr lang="en-US" dirty="0" err="1"/>
              <a:t>ShinyDashboard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DAE4-6394-4972-AE98-1B4F0A8E36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11DA8-0107-4F0C-97A7-E367CB8F2A9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8450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2B59D-D307-4415-AAC5-58EC514D29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dollars collected in the same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July 2019 – $2.6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125K a 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7FF31-82A4-4A02-9A88-3AA31E083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u="sng" dirty="0"/>
              <a:t>Origination (Same Day) Dollars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81134-3D28-4EB8-A063-6AC7D1935B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63DC1-B226-4D18-B093-24347661D31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8BB11-BF70-402F-8D81-B6D820A6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03" y="2185819"/>
            <a:ext cx="5920697" cy="34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73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E64F68-1ED3-4C07-A87D-C067DB1FD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Section VI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9DC30B-61C2-489E-9E63-9BD836DA6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Other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40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70203-E053-44F9-93D6-84414C3FBD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" y="1747848"/>
            <a:ext cx="4486635" cy="4195737"/>
          </a:xfrm>
        </p:spPr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Merchant support has access to application insights (MSR dashboard)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Sometimes sales reps call merchant support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Problem: No built-in authentication process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896A9-2026-4DDE-85DE-D26CEA495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F5C754-6DB7-40B1-9200-6C4F824A94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7" y="553906"/>
            <a:ext cx="5496073" cy="536575"/>
          </a:xfrm>
        </p:spPr>
        <p:txBody>
          <a:bodyPr/>
          <a:lstStyle/>
          <a:p>
            <a:r>
              <a:rPr lang="en-US" dirty="0"/>
              <a:t>Merchant Verification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E691AB-89A4-4B77-8B77-00DE220F94E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Other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78BD2-008B-4383-9D19-6950F614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383" y="2407446"/>
            <a:ext cx="3133971" cy="17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4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79BE6A-4A15-47DE-986D-C5561121AC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8" y="1747850"/>
            <a:ext cx="8275683" cy="2531919"/>
          </a:xfrm>
        </p:spPr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Create a PIN identification number at the top of the Sales / MSR dashboard.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Store PIN number in separate database so it’s access across all 5 dashboards.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Have it reset daily via airflow. </a:t>
            </a:r>
          </a:p>
          <a:p>
            <a:pPr marL="971550" lvl="1" indent="-285750" fontAlgn="base"/>
            <a:r>
              <a:rPr lang="en-US" sz="2000" dirty="0"/>
              <a:t>“</a:t>
            </a:r>
            <a:r>
              <a:rPr lang="en-US" sz="1600" dirty="0"/>
              <a:t>Random” - At least 3 distinct digits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C17D-F808-4111-9E34-E2F3F3A857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3223-05DE-44DC-8AD7-4E592B51C1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7" y="553906"/>
            <a:ext cx="6184229" cy="536575"/>
          </a:xfrm>
        </p:spPr>
        <p:txBody>
          <a:bodyPr/>
          <a:lstStyle/>
          <a:p>
            <a:r>
              <a:rPr lang="en-US" dirty="0"/>
              <a:t>Merchant Verification Code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170E-317A-42BC-8259-F702A886E70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Other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ABFE8-1E51-4645-A530-9D3BA8BA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3" y="3429000"/>
            <a:ext cx="5952193" cy="2615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74ABC7-D11D-4023-8F6A-FF7B3889FBCA}"/>
              </a:ext>
            </a:extLst>
          </p:cNvPr>
          <p:cNvSpPr txBox="1"/>
          <p:nvPr/>
        </p:nvSpPr>
        <p:spPr>
          <a:xfrm>
            <a:off x="7296346" y="4608125"/>
            <a:ext cx="106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55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332A8-1CE5-4A35-9AA7-6A89066CF6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9" y="3638144"/>
            <a:ext cx="8515288" cy="23054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Contact Rate dashboard monitors calls and 4 types of accounts</a:t>
            </a:r>
          </a:p>
          <a:p>
            <a:r>
              <a:rPr lang="en-US" dirty="0"/>
              <a:t>	Active accounts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Registered Accounts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Logged-in Accounts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Active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nested. How can we visualize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linkClick r:id="rId2"/>
              </a:rPr>
              <a:t>https://shiny.snapfinance.com/app/ContactRateDashboard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5C5812-5D23-491D-9983-05D009B29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1661E4-0246-4455-8E59-90594C0E9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7" y="553906"/>
            <a:ext cx="7249458" cy="536575"/>
          </a:xfrm>
        </p:spPr>
        <p:txBody>
          <a:bodyPr/>
          <a:lstStyle/>
          <a:p>
            <a:r>
              <a:rPr lang="en-US" dirty="0"/>
              <a:t>Visualizing an Active Accounts Funnel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02197F-216C-4503-8ABB-8FE666D2FE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Other 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C5B42-60B5-41DA-A668-F72ED54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815"/>
            <a:ext cx="9144000" cy="20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96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09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2B59D-D307-4415-AAC5-58EC514D29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9" y="1747850"/>
            <a:ext cx="3330445" cy="41957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Dollars that were arranged to be collected on a particular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July 2019: $4.7 Million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$200K per day</a:t>
            </a:r>
          </a:p>
          <a:p>
            <a:endParaRPr lang="en-US" dirty="0"/>
          </a:p>
          <a:p>
            <a:r>
              <a:rPr lang="en-US" b="1" dirty="0"/>
              <a:t>Total Dollars </a:t>
            </a:r>
            <a:r>
              <a:rPr lang="en-US" dirty="0"/>
              <a:t>Includes both arranged and same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7FF31-82A4-4A02-9A88-3AA31E083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u="sng" dirty="0"/>
              <a:t>Arrangement (total) Dollars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81134-3D28-4EB8-A063-6AC7D1935B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63DC1-B226-4D18-B093-24347661D31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3C823-9B68-47CD-8043-98B944B8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75" y="1989476"/>
            <a:ext cx="5337301" cy="30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1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71F87-9E1F-4324-B0FA-20ABE01E67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387" y="1259577"/>
            <a:ext cx="8305800" cy="41957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are “reasonable” target dollars for each day?</a:t>
            </a:r>
          </a:p>
          <a:p>
            <a:pPr marL="1028700" lvl="1" indent="-342900"/>
            <a:r>
              <a:rPr lang="en-US" sz="1800" dirty="0"/>
              <a:t>The team wants to set goals for each day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Separate goals by:</a:t>
            </a:r>
          </a:p>
          <a:p>
            <a:pPr marL="1028700" lvl="1" indent="-342900"/>
            <a:r>
              <a:rPr lang="en-US" sz="2000" dirty="0" err="1"/>
              <a:t>SameDay</a:t>
            </a:r>
            <a:r>
              <a:rPr lang="en-US" sz="2000" dirty="0"/>
              <a:t> / Total</a:t>
            </a:r>
          </a:p>
          <a:p>
            <a:pPr marL="1028700" lvl="1" indent="-342900"/>
            <a:r>
              <a:rPr lang="en-US" sz="2000" dirty="0"/>
              <a:t>Product type (RTO, SLN)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sz="2400" b="1" dirty="0"/>
              <a:t>Solution</a:t>
            </a:r>
            <a:r>
              <a:rPr lang="en-US" sz="2400" dirty="0"/>
              <a:t>: Forecasting (prophet) and Shiny Dashboards</a:t>
            </a:r>
          </a:p>
          <a:p>
            <a:pPr marL="1028700" lvl="1" indent="-342900"/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A6BA5-0D13-4A85-84FB-5C652FCBD5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5B58C4-7536-42F4-A0B3-4D4A8E2501D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1955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033A02-1501-4C29-9FBF-E2B73EB0C3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15B8E8-1736-47C4-8DB1-BC685563A2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1100" dirty="0"/>
              <a:t>2 Product Types</a:t>
            </a:r>
          </a:p>
          <a:p>
            <a:r>
              <a:rPr lang="en-US" sz="1100" dirty="0"/>
              <a:t>2 Collection types</a:t>
            </a:r>
          </a:p>
          <a:p>
            <a:r>
              <a:rPr lang="en-US" sz="1100" dirty="0"/>
              <a:t>Model Tuning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E9FF5B-C9FB-4CA7-B42C-D461351050F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7665" y="3046842"/>
            <a:ext cx="1771098" cy="312729"/>
          </a:xfrm>
        </p:spPr>
        <p:txBody>
          <a:bodyPr/>
          <a:lstStyle/>
          <a:p>
            <a:r>
              <a:rPr lang="en-US" sz="1400" dirty="0"/>
              <a:t>Train 4 Models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E283B1-FCFB-4D49-8DC6-2473BEAC178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sz="1100" dirty="0"/>
              <a:t>Python Script</a:t>
            </a:r>
          </a:p>
          <a:p>
            <a:r>
              <a:rPr lang="en-US" sz="1100" dirty="0"/>
              <a:t>Write to database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0D1DB2-63A7-4387-BFAD-BF561394F6B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200989" y="3046842"/>
            <a:ext cx="1462754" cy="312729"/>
          </a:xfrm>
        </p:spPr>
        <p:txBody>
          <a:bodyPr/>
          <a:lstStyle/>
          <a:p>
            <a:r>
              <a:rPr lang="en-US" sz="1400" dirty="0"/>
              <a:t>Predictions</a:t>
            </a:r>
            <a:endParaRPr lang="en-US" sz="11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EC29BB2-D213-49FC-A18D-AFF7987EC3B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sz="1100" dirty="0"/>
              <a:t>Cache predictions for a month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6E39F1-1175-4162-AD58-DACEEF3075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07450" y="3047421"/>
            <a:ext cx="1381898" cy="312729"/>
          </a:xfrm>
        </p:spPr>
        <p:txBody>
          <a:bodyPr/>
          <a:lstStyle/>
          <a:p>
            <a:r>
              <a:rPr lang="en-US" sz="1400" dirty="0"/>
              <a:t>Database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04E641-C84C-40C1-9D9C-41DA0606D37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sz="1100" dirty="0"/>
              <a:t>Show predictions with </a:t>
            </a:r>
            <a:r>
              <a:rPr lang="en-US" sz="1100" dirty="0" err="1"/>
              <a:t>realtime</a:t>
            </a:r>
            <a:r>
              <a:rPr lang="en-US" sz="1100" dirty="0"/>
              <a:t> data</a:t>
            </a:r>
          </a:p>
          <a:p>
            <a:r>
              <a:rPr lang="en-US" sz="1100" dirty="0"/>
              <a:t>Collections team can see targets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04995F-FB01-4AD6-BE30-AB1DF7044DB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480259" y="3046839"/>
            <a:ext cx="1462752" cy="312729"/>
          </a:xfrm>
        </p:spPr>
        <p:txBody>
          <a:bodyPr/>
          <a:lstStyle/>
          <a:p>
            <a:r>
              <a:rPr lang="en-US" sz="1400" dirty="0"/>
              <a:t>Dashboards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D86CCC-CD7F-4F0E-B32B-871FBC1D6CA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sz="1100" dirty="0"/>
              <a:t>Automatically generate new predictions monthly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B9254F-BBBE-4006-B0B2-326282DC8A6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153068" y="3046840"/>
            <a:ext cx="1381898" cy="312729"/>
          </a:xfrm>
        </p:spPr>
        <p:txBody>
          <a:bodyPr/>
          <a:lstStyle/>
          <a:p>
            <a:r>
              <a:rPr lang="en-US" sz="1400" dirty="0"/>
              <a:t>Airflow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7DF9C2-E114-4E01-81D3-F713F766802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3527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77D-B241-1646-AAE3-989D017D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II-a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91900-A5F8-4A18-BCDD-7E10A99F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363" y="3958697"/>
            <a:ext cx="8305800" cy="1379538"/>
          </a:xfrm>
        </p:spPr>
        <p:txBody>
          <a:bodyPr/>
          <a:lstStyle/>
          <a:p>
            <a:r>
              <a:rPr lang="en-US" dirty="0"/>
              <a:t>Prophet Package</a:t>
            </a:r>
          </a:p>
        </p:txBody>
      </p:sp>
    </p:spTree>
    <p:extLst>
      <p:ext uri="{BB962C8B-B14F-4D97-AF65-F5344CB8AC3E}">
        <p14:creationId xmlns:p14="http://schemas.microsoft.com/office/powerpoint/2010/main" val="97378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973CB5-A952-41E9-9D92-E7FEF2FCC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8" y="1747850"/>
            <a:ext cx="8292591" cy="419574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forecasting using a GAM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g(t) is the overall “trend” component (with changepoints)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s(t) are the seasonal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h(t) – holiday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</a:t>
            </a:r>
            <a:r>
              <a:rPr lang="en-US" dirty="0"/>
              <a:t> are assumed to be normally distributed (for confidence bands)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 </a:t>
            </a:r>
          </a:p>
          <a:p>
            <a:pPr marL="971550" lvl="1" indent="-285750"/>
            <a:r>
              <a:rPr lang="en-US" sz="1400" dirty="0"/>
              <a:t>Models fit quickly (interactively explore modifications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Shiny)</a:t>
            </a:r>
          </a:p>
          <a:p>
            <a:pPr marL="971550" lvl="1" indent="-285750"/>
            <a:r>
              <a:rPr lang="en-US" sz="1400" dirty="0"/>
              <a:t>Can interpret user-defined component effects</a:t>
            </a:r>
          </a:p>
          <a:p>
            <a:pPr marL="971550" lvl="1" indent="-285750"/>
            <a:endParaRPr lang="en-US" dirty="0"/>
          </a:p>
          <a:p>
            <a:pPr marL="971550" lvl="1" indent="-28575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6BC5C5-D090-47EE-BBAD-1446722A24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Timeseries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B79CC-D615-45FD-96DC-D263D12D25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387" y="553906"/>
            <a:ext cx="5301588" cy="536575"/>
          </a:xfrm>
        </p:spPr>
        <p:txBody>
          <a:bodyPr/>
          <a:lstStyle/>
          <a:p>
            <a:r>
              <a:rPr lang="en-US" dirty="0"/>
              <a:t>Prophet Package (Python)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32ADC5-BA02-4619-AAF5-D9D2BF44BA3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E3AC7B-3C5E-43C3-B252-6187E31A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9" y="2405218"/>
            <a:ext cx="6045693" cy="5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62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6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Pag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Image_2_white">
  <a:themeElements>
    <a:clrScheme name="Snap">
      <a:dk1>
        <a:srgbClr val="000000"/>
      </a:dk1>
      <a:lt1>
        <a:srgbClr val="FFFFFF"/>
      </a:lt1>
      <a:dk2>
        <a:srgbClr val="003666"/>
      </a:dk2>
      <a:lt2>
        <a:srgbClr val="E7E6E6"/>
      </a:lt2>
      <a:accent1>
        <a:srgbClr val="8DC53E"/>
      </a:accent1>
      <a:accent2>
        <a:srgbClr val="326AAF"/>
      </a:accent2>
      <a:accent3>
        <a:srgbClr val="A5A5A5"/>
      </a:accent3>
      <a:accent4>
        <a:srgbClr val="003666"/>
      </a:accent4>
      <a:accent5>
        <a:srgbClr val="5B9BD5"/>
      </a:accent5>
      <a:accent6>
        <a:srgbClr val="0036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ack Page_white">
  <a:themeElements>
    <a:clrScheme name="Snap">
      <a:dk1>
        <a:srgbClr val="000000"/>
      </a:dk1>
      <a:lt1>
        <a:srgbClr val="FFFFFF"/>
      </a:lt1>
      <a:dk2>
        <a:srgbClr val="003666"/>
      </a:dk2>
      <a:lt2>
        <a:srgbClr val="E7E6E6"/>
      </a:lt2>
      <a:accent1>
        <a:srgbClr val="8DC53E"/>
      </a:accent1>
      <a:accent2>
        <a:srgbClr val="326AAF"/>
      </a:accent2>
      <a:accent3>
        <a:srgbClr val="A5A5A5"/>
      </a:accent3>
      <a:accent4>
        <a:srgbClr val="003666"/>
      </a:accent4>
      <a:accent5>
        <a:srgbClr val="5B9BD5"/>
      </a:accent5>
      <a:accent6>
        <a:srgbClr val="0036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6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ver Image_1">
  <a:themeElements>
    <a:clrScheme name="Snap">
      <a:dk1>
        <a:srgbClr val="000000"/>
      </a:dk1>
      <a:lt1>
        <a:srgbClr val="FFFFFF"/>
      </a:lt1>
      <a:dk2>
        <a:srgbClr val="003666"/>
      </a:dk2>
      <a:lt2>
        <a:srgbClr val="E7E6E6"/>
      </a:lt2>
      <a:accent1>
        <a:srgbClr val="8DC53E"/>
      </a:accent1>
      <a:accent2>
        <a:srgbClr val="326AAF"/>
      </a:accent2>
      <a:accent3>
        <a:srgbClr val="A5A5A5"/>
      </a:accent3>
      <a:accent4>
        <a:srgbClr val="003666"/>
      </a:accent4>
      <a:accent5>
        <a:srgbClr val="5B9BD5"/>
      </a:accent5>
      <a:accent6>
        <a:srgbClr val="0036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ver Image_2">
  <a:themeElements>
    <a:clrScheme name="Snap">
      <a:dk1>
        <a:srgbClr val="000000"/>
      </a:dk1>
      <a:lt1>
        <a:srgbClr val="FFFFFF"/>
      </a:lt1>
      <a:dk2>
        <a:srgbClr val="003666"/>
      </a:dk2>
      <a:lt2>
        <a:srgbClr val="E7E6E6"/>
      </a:lt2>
      <a:accent1>
        <a:srgbClr val="8DC53E"/>
      </a:accent1>
      <a:accent2>
        <a:srgbClr val="326AAF"/>
      </a:accent2>
      <a:accent3>
        <a:srgbClr val="A5A5A5"/>
      </a:accent3>
      <a:accent4>
        <a:srgbClr val="003666"/>
      </a:accent4>
      <a:accent5>
        <a:srgbClr val="5B9BD5"/>
      </a:accent5>
      <a:accent6>
        <a:srgbClr val="0036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ack Page_blue">
  <a:themeElements>
    <a:clrScheme name="Snap">
      <a:dk1>
        <a:srgbClr val="000000"/>
      </a:dk1>
      <a:lt1>
        <a:srgbClr val="FFFFFF"/>
      </a:lt1>
      <a:dk2>
        <a:srgbClr val="003666"/>
      </a:dk2>
      <a:lt2>
        <a:srgbClr val="E7E6E6"/>
      </a:lt2>
      <a:accent1>
        <a:srgbClr val="8DC53E"/>
      </a:accent1>
      <a:accent2>
        <a:srgbClr val="326AAF"/>
      </a:accent2>
      <a:accent3>
        <a:srgbClr val="A5A5A5"/>
      </a:accent3>
      <a:accent4>
        <a:srgbClr val="003666"/>
      </a:accent4>
      <a:accent5>
        <a:srgbClr val="5B9BD5"/>
      </a:accent5>
      <a:accent6>
        <a:srgbClr val="0036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C3AB77DEEE345BEDBE7A160B61E7B" ma:contentTypeVersion="14" ma:contentTypeDescription="Create a new document." ma:contentTypeScope="" ma:versionID="c17f7d6ad03a9154365d1b958f97dfba">
  <xsd:schema xmlns:xsd="http://www.w3.org/2001/XMLSchema" xmlns:xs="http://www.w3.org/2001/XMLSchema" xmlns:p="http://schemas.microsoft.com/office/2006/metadata/properties" xmlns:ns1="http://schemas.microsoft.com/sharepoint/v3" xmlns:ns2="99f73e62-1914-4356-ab7e-58055a3e2f68" xmlns:ns3="b239d204-4079-4103-8063-2ce375fb3db8" targetNamespace="http://schemas.microsoft.com/office/2006/metadata/properties" ma:root="true" ma:fieldsID="07faf468c0165ab17e47e70ec06023a9" ns1:_="" ns2:_="" ns3:_="">
    <xsd:import namespace="http://schemas.microsoft.com/sharepoint/v3"/>
    <xsd:import namespace="99f73e62-1914-4356-ab7e-58055a3e2f68"/>
    <xsd:import namespace="b239d204-4079-4103-8063-2ce375fb3d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73e62-1914-4356-ab7e-58055a3e2f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39d204-4079-4103-8063-2ce375fb3db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FEB89B-A0FD-46E4-AE7B-9738B30912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44E564-8EDF-42F2-9F6B-9CF6DAA3BF7D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b239d204-4079-4103-8063-2ce375fb3db8"/>
    <ds:schemaRef ds:uri="http://schemas.microsoft.com/sharepoint/v3"/>
    <ds:schemaRef ds:uri="http://schemas.microsoft.com/office/infopath/2007/PartnerControls"/>
    <ds:schemaRef ds:uri="http://purl.org/dc/elements/1.1/"/>
    <ds:schemaRef ds:uri="99f73e62-1914-4356-ab7e-58055a3e2f6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D308682-28BE-42A3-A73C-75A391A4C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9f73e62-1914-4356-ab7e-58055a3e2f68"/>
    <ds:schemaRef ds:uri="b239d204-4079-4103-8063-2ce375fb3d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</TotalTime>
  <Words>1392</Words>
  <Application>Microsoft Office PowerPoint</Application>
  <PresentationFormat>On-screen Show (4:3)</PresentationFormat>
  <Paragraphs>380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Helvetica</vt:lpstr>
      <vt:lpstr>1_Office Theme</vt:lpstr>
      <vt:lpstr>Section Page_white</vt:lpstr>
      <vt:lpstr>Cover Image_2_white</vt:lpstr>
      <vt:lpstr>Back Page_white</vt:lpstr>
      <vt:lpstr>2_Office Theme</vt:lpstr>
      <vt:lpstr>3_Office Theme</vt:lpstr>
      <vt:lpstr>Cover Image_1</vt:lpstr>
      <vt:lpstr>Cover Image_2</vt:lpstr>
      <vt:lpstr>Back Page_blue</vt:lpstr>
      <vt:lpstr>PowerPoint Presentation</vt:lpstr>
      <vt:lpstr>Section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II-a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II-b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IV</vt:lpstr>
      <vt:lpstr>PowerPoint Presentation</vt:lpstr>
      <vt:lpstr>PowerPoint Presentation</vt:lpstr>
      <vt:lpstr>PowerPoint Presentation</vt:lpstr>
      <vt:lpstr>PowerPoint Presentation</vt:lpstr>
      <vt:lpstr>Section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Kayla Hackett</dc:creator>
  <cp:lastModifiedBy>Jeremy Meyer</cp:lastModifiedBy>
  <cp:revision>111</cp:revision>
  <dcterms:created xsi:type="dcterms:W3CDTF">2019-06-06T03:36:35Z</dcterms:created>
  <dcterms:modified xsi:type="dcterms:W3CDTF">2019-08-13T20:11:10Z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0x0101004B9C3AB77DEEE345BEDBE7A160B61E7B</vt:lpwstr>
  </property>
</Properties>
</file>